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258" r:id="rId3"/>
    <p:sldId id="259" r:id="rId4"/>
    <p:sldId id="260" r:id="rId5"/>
    <p:sldId id="261" r:id="rId6"/>
    <p:sldId id="262" r:id="rId7"/>
    <p:sldId id="263" r:id="rId8"/>
    <p:sldId id="265" r:id="rId9"/>
    <p:sldId id="266" r:id="rId10"/>
    <p:sldId id="308" r:id="rId11"/>
    <p:sldId id="311" r:id="rId12"/>
    <p:sldId id="312" r:id="rId13"/>
    <p:sldId id="267" r:id="rId14"/>
    <p:sldId id="269" r:id="rId15"/>
    <p:sldId id="270" r:id="rId16"/>
    <p:sldId id="271" r:id="rId17"/>
    <p:sldId id="274" r:id="rId18"/>
    <p:sldId id="272" r:id="rId19"/>
    <p:sldId id="273" r:id="rId20"/>
    <p:sldId id="281" r:id="rId21"/>
    <p:sldId id="275" r:id="rId22"/>
    <p:sldId id="283" r:id="rId23"/>
    <p:sldId id="276" r:id="rId24"/>
    <p:sldId id="285" r:id="rId25"/>
    <p:sldId id="277" r:id="rId26"/>
    <p:sldId id="287" r:id="rId27"/>
    <p:sldId id="278" r:id="rId28"/>
    <p:sldId id="288" r:id="rId29"/>
    <p:sldId id="279" r:id="rId30"/>
    <p:sldId id="289" r:id="rId31"/>
    <p:sldId id="307" r:id="rId32"/>
    <p:sldId id="280" r:id="rId33"/>
    <p:sldId id="31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5" autoAdjust="0"/>
    <p:restoredTop sz="95196" autoAdjust="0"/>
  </p:normalViewPr>
  <p:slideViewPr>
    <p:cSldViewPr snapToGrid="0">
      <p:cViewPr varScale="1">
        <p:scale>
          <a:sx n="75" d="100"/>
          <a:sy n="75" d="100"/>
        </p:scale>
        <p:origin x="201" y="2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dhuja nagulavancha" userId="056a69d169942b7f" providerId="LiveId" clId="{34ED8B0E-1040-4C8C-A8AE-7BFAB0F2DC60}"/>
    <pc:docChg chg="custSel modSld">
      <pc:chgData name="sindhuja nagulavancha" userId="056a69d169942b7f" providerId="LiveId" clId="{34ED8B0E-1040-4C8C-A8AE-7BFAB0F2DC60}" dt="2023-10-28T14:51:43.927" v="129" actId="20577"/>
      <pc:docMkLst>
        <pc:docMk/>
      </pc:docMkLst>
      <pc:sldChg chg="modSp mod">
        <pc:chgData name="sindhuja nagulavancha" userId="056a69d169942b7f" providerId="LiveId" clId="{34ED8B0E-1040-4C8C-A8AE-7BFAB0F2DC60}" dt="2023-10-28T07:53:09.242" v="2" actId="14734"/>
        <pc:sldMkLst>
          <pc:docMk/>
          <pc:sldMk cId="3139213066" sldId="260"/>
        </pc:sldMkLst>
        <pc:spChg chg="mod">
          <ac:chgData name="sindhuja nagulavancha" userId="056a69d169942b7f" providerId="LiveId" clId="{34ED8B0E-1040-4C8C-A8AE-7BFAB0F2DC60}" dt="2023-10-28T07:52:45.243" v="1" actId="1076"/>
          <ac:spMkLst>
            <pc:docMk/>
            <pc:sldMk cId="3139213066" sldId="260"/>
            <ac:spMk id="2" creationId="{4E71294B-C003-CD52-CE66-0AC2EBE5FA0A}"/>
          </ac:spMkLst>
        </pc:spChg>
        <pc:graphicFrameChg chg="modGraphic">
          <ac:chgData name="sindhuja nagulavancha" userId="056a69d169942b7f" providerId="LiveId" clId="{34ED8B0E-1040-4C8C-A8AE-7BFAB0F2DC60}" dt="2023-10-28T07:53:09.242" v="2" actId="14734"/>
          <ac:graphicFrameMkLst>
            <pc:docMk/>
            <pc:sldMk cId="3139213066" sldId="260"/>
            <ac:graphicFrameMk id="6" creationId="{38FDD36E-DB14-7EA9-8CB1-D9A18796CF36}"/>
          </ac:graphicFrameMkLst>
        </pc:graphicFrameChg>
      </pc:sldChg>
      <pc:sldChg chg="addSp delSp modSp mod">
        <pc:chgData name="sindhuja nagulavancha" userId="056a69d169942b7f" providerId="LiveId" clId="{34ED8B0E-1040-4C8C-A8AE-7BFAB0F2DC60}" dt="2023-10-28T14:51:43.927" v="129" actId="20577"/>
        <pc:sldMkLst>
          <pc:docMk/>
          <pc:sldMk cId="1239562659" sldId="261"/>
        </pc:sldMkLst>
        <pc:spChg chg="del mod">
          <ac:chgData name="sindhuja nagulavancha" userId="056a69d169942b7f" providerId="LiveId" clId="{34ED8B0E-1040-4C8C-A8AE-7BFAB0F2DC60}" dt="2023-10-28T14:38:08.263" v="7" actId="478"/>
          <ac:spMkLst>
            <pc:docMk/>
            <pc:sldMk cId="1239562659" sldId="261"/>
            <ac:spMk id="3" creationId="{F12DFB41-EB3B-AF7C-6B51-C8EACAA5BDDD}"/>
          </ac:spMkLst>
        </pc:spChg>
        <pc:spChg chg="add mod">
          <ac:chgData name="sindhuja nagulavancha" userId="056a69d169942b7f" providerId="LiveId" clId="{34ED8B0E-1040-4C8C-A8AE-7BFAB0F2DC60}" dt="2023-10-28T14:51:43.927" v="129" actId="20577"/>
          <ac:spMkLst>
            <pc:docMk/>
            <pc:sldMk cId="1239562659" sldId="261"/>
            <ac:spMk id="5" creationId="{887146FF-6E2E-359D-404B-3B99C988FF2D}"/>
          </ac:spMkLst>
        </pc:spChg>
      </pc:sldChg>
    </pc:docChg>
  </pc:docChgLst>
  <pc:docChgLst>
    <pc:chgData name="sindhuja nagulavancha" userId="056a69d169942b7f" providerId="LiveId" clId="{A045AB8E-CF31-46E9-917E-E281BF1BEE03}"/>
    <pc:docChg chg="custSel addSld modSld">
      <pc:chgData name="sindhuja nagulavancha" userId="056a69d169942b7f" providerId="LiveId" clId="{A045AB8E-CF31-46E9-917E-E281BF1BEE03}" dt="2023-10-13T09:02:01.891" v="2262" actId="12"/>
      <pc:docMkLst>
        <pc:docMk/>
      </pc:docMkLst>
      <pc:sldChg chg="modSp mod">
        <pc:chgData name="sindhuja nagulavancha" userId="056a69d169942b7f" providerId="LiveId" clId="{A045AB8E-CF31-46E9-917E-E281BF1BEE03}" dt="2023-10-13T09:02:01.891" v="2262" actId="12"/>
        <pc:sldMkLst>
          <pc:docMk/>
          <pc:sldMk cId="2604033860" sldId="258"/>
        </pc:sldMkLst>
        <pc:spChg chg="mod">
          <ac:chgData name="sindhuja nagulavancha" userId="056a69d169942b7f" providerId="LiveId" clId="{A045AB8E-CF31-46E9-917E-E281BF1BEE03}" dt="2023-10-13T09:00:08.058" v="2247" actId="14100"/>
          <ac:spMkLst>
            <pc:docMk/>
            <pc:sldMk cId="2604033860" sldId="258"/>
            <ac:spMk id="2" creationId="{3E2D6E24-2E31-6329-BBB8-BABA05171522}"/>
          </ac:spMkLst>
        </pc:spChg>
        <pc:spChg chg="mod">
          <ac:chgData name="sindhuja nagulavancha" userId="056a69d169942b7f" providerId="LiveId" clId="{A045AB8E-CF31-46E9-917E-E281BF1BEE03}" dt="2023-10-13T09:02:01.891" v="2262" actId="12"/>
          <ac:spMkLst>
            <pc:docMk/>
            <pc:sldMk cId="2604033860" sldId="258"/>
            <ac:spMk id="3" creationId="{1184B5DD-ACDF-F375-591E-CBFCFEC539DD}"/>
          </ac:spMkLst>
        </pc:spChg>
      </pc:sldChg>
      <pc:sldChg chg="modSp mod">
        <pc:chgData name="sindhuja nagulavancha" userId="056a69d169942b7f" providerId="LiveId" clId="{A045AB8E-CF31-46E9-917E-E281BF1BEE03}" dt="2023-10-13T08:01:35.880" v="9" actId="20577"/>
        <pc:sldMkLst>
          <pc:docMk/>
          <pc:sldMk cId="2932978479" sldId="262"/>
        </pc:sldMkLst>
        <pc:spChg chg="mod">
          <ac:chgData name="sindhuja nagulavancha" userId="056a69d169942b7f" providerId="LiveId" clId="{A045AB8E-CF31-46E9-917E-E281BF1BEE03}" dt="2023-10-13T08:01:35.880" v="9" actId="20577"/>
          <ac:spMkLst>
            <pc:docMk/>
            <pc:sldMk cId="2932978479" sldId="262"/>
            <ac:spMk id="3" creationId="{B403EA3D-EB6B-5640-888D-6D24CEE4EDF9}"/>
          </ac:spMkLst>
        </pc:spChg>
      </pc:sldChg>
      <pc:sldChg chg="modSp mod">
        <pc:chgData name="sindhuja nagulavancha" userId="056a69d169942b7f" providerId="LiveId" clId="{A045AB8E-CF31-46E9-917E-E281BF1BEE03}" dt="2023-10-13T08:02:36.022" v="12" actId="12"/>
        <pc:sldMkLst>
          <pc:docMk/>
          <pc:sldMk cId="1959249169" sldId="263"/>
        </pc:sldMkLst>
        <pc:spChg chg="mod">
          <ac:chgData name="sindhuja nagulavancha" userId="056a69d169942b7f" providerId="LiveId" clId="{A045AB8E-CF31-46E9-917E-E281BF1BEE03}" dt="2023-10-13T08:02:36.022" v="12" actId="12"/>
          <ac:spMkLst>
            <pc:docMk/>
            <pc:sldMk cId="1959249169" sldId="263"/>
            <ac:spMk id="3" creationId="{8921D0C8-F92F-D485-F0B4-FD34325E59F0}"/>
          </ac:spMkLst>
        </pc:spChg>
      </pc:sldChg>
      <pc:sldChg chg="modSp mod">
        <pc:chgData name="sindhuja nagulavancha" userId="056a69d169942b7f" providerId="LiveId" clId="{A045AB8E-CF31-46E9-917E-E281BF1BEE03}" dt="2023-10-13T08:48:20.854" v="2058" actId="20577"/>
        <pc:sldMkLst>
          <pc:docMk/>
          <pc:sldMk cId="1939123509" sldId="269"/>
        </pc:sldMkLst>
        <pc:spChg chg="mod">
          <ac:chgData name="sindhuja nagulavancha" userId="056a69d169942b7f" providerId="LiveId" clId="{A045AB8E-CF31-46E9-917E-E281BF1BEE03}" dt="2023-10-13T08:48:20.854" v="2058" actId="20577"/>
          <ac:spMkLst>
            <pc:docMk/>
            <pc:sldMk cId="1939123509" sldId="269"/>
            <ac:spMk id="5" creationId="{94C10858-D1EA-7FCA-3CA4-A942DB344389}"/>
          </ac:spMkLst>
        </pc:spChg>
      </pc:sldChg>
      <pc:sldChg chg="addSp delSp modSp mod">
        <pc:chgData name="sindhuja nagulavancha" userId="056a69d169942b7f" providerId="LiveId" clId="{A045AB8E-CF31-46E9-917E-E281BF1BEE03}" dt="2023-10-13T08:50:53.848" v="2081" actId="14100"/>
        <pc:sldMkLst>
          <pc:docMk/>
          <pc:sldMk cId="4063800019" sldId="272"/>
        </pc:sldMkLst>
        <pc:spChg chg="mod">
          <ac:chgData name="sindhuja nagulavancha" userId="056a69d169942b7f" providerId="LiveId" clId="{A045AB8E-CF31-46E9-917E-E281BF1BEE03}" dt="2023-10-13T08:49:52.813" v="2071" actId="1076"/>
          <ac:spMkLst>
            <pc:docMk/>
            <pc:sldMk cId="4063800019" sldId="272"/>
            <ac:spMk id="6" creationId="{EF404425-A16B-2CD1-AF86-99DB40FD19CB}"/>
          </ac:spMkLst>
        </pc:spChg>
        <pc:picChg chg="del mod">
          <ac:chgData name="sindhuja nagulavancha" userId="056a69d169942b7f" providerId="LiveId" clId="{A045AB8E-CF31-46E9-917E-E281BF1BEE03}" dt="2023-10-13T08:50:05.438" v="2073" actId="478"/>
          <ac:picMkLst>
            <pc:docMk/>
            <pc:sldMk cId="4063800019" sldId="272"/>
            <ac:picMk id="4" creationId="{6F7A060C-31C2-30D1-CF58-404345D9188C}"/>
          </ac:picMkLst>
        </pc:picChg>
        <pc:picChg chg="add mod">
          <ac:chgData name="sindhuja nagulavancha" userId="056a69d169942b7f" providerId="LiveId" clId="{A045AB8E-CF31-46E9-917E-E281BF1BEE03}" dt="2023-10-13T08:50:53.848" v="2081" actId="14100"/>
          <ac:picMkLst>
            <pc:docMk/>
            <pc:sldMk cId="4063800019" sldId="272"/>
            <ac:picMk id="5" creationId="{4669A6D7-EB5E-E25A-4948-51C921D520A1}"/>
          </ac:picMkLst>
        </pc:picChg>
      </pc:sldChg>
      <pc:sldChg chg="addSp delSp modSp mod">
        <pc:chgData name="sindhuja nagulavancha" userId="056a69d169942b7f" providerId="LiveId" clId="{A045AB8E-CF31-46E9-917E-E281BF1BEE03}" dt="2023-10-13T08:52:19.645" v="2092" actId="14100"/>
        <pc:sldMkLst>
          <pc:docMk/>
          <pc:sldMk cId="2252964388" sldId="273"/>
        </pc:sldMkLst>
        <pc:picChg chg="add mod">
          <ac:chgData name="sindhuja nagulavancha" userId="056a69d169942b7f" providerId="LiveId" clId="{A045AB8E-CF31-46E9-917E-E281BF1BEE03}" dt="2023-10-13T08:52:19.645" v="2092" actId="14100"/>
          <ac:picMkLst>
            <pc:docMk/>
            <pc:sldMk cId="2252964388" sldId="273"/>
            <ac:picMk id="4" creationId="{8134B54E-2812-8840-D256-017B3225A1AE}"/>
          </ac:picMkLst>
        </pc:picChg>
        <pc:picChg chg="del mod">
          <ac:chgData name="sindhuja nagulavancha" userId="056a69d169942b7f" providerId="LiveId" clId="{A045AB8E-CF31-46E9-917E-E281BF1BEE03}" dt="2023-10-13T08:51:39.346" v="2087" actId="478"/>
          <ac:picMkLst>
            <pc:docMk/>
            <pc:sldMk cId="2252964388" sldId="273"/>
            <ac:picMk id="5" creationId="{F88DFC83-EAB0-7269-1C6F-8FD55925BCDE}"/>
          </ac:picMkLst>
        </pc:picChg>
      </pc:sldChg>
      <pc:sldChg chg="addSp delSp modSp mod">
        <pc:chgData name="sindhuja nagulavancha" userId="056a69d169942b7f" providerId="LiveId" clId="{A045AB8E-CF31-46E9-917E-E281BF1BEE03}" dt="2023-10-13T08:51:08.497" v="2082" actId="14100"/>
        <pc:sldMkLst>
          <pc:docMk/>
          <pc:sldMk cId="1332939230" sldId="274"/>
        </pc:sldMkLst>
        <pc:picChg chg="del mod">
          <ac:chgData name="sindhuja nagulavancha" userId="056a69d169942b7f" providerId="LiveId" clId="{A045AB8E-CF31-46E9-917E-E281BF1BEE03}" dt="2023-10-13T08:48:56.565" v="2062" actId="478"/>
          <ac:picMkLst>
            <pc:docMk/>
            <pc:sldMk cId="1332939230" sldId="274"/>
            <ac:picMk id="4" creationId="{B6823214-2BE9-A72A-0C5B-C533724893B6}"/>
          </ac:picMkLst>
        </pc:picChg>
        <pc:picChg chg="add mod">
          <ac:chgData name="sindhuja nagulavancha" userId="056a69d169942b7f" providerId="LiveId" clId="{A045AB8E-CF31-46E9-917E-E281BF1BEE03}" dt="2023-10-13T08:51:08.497" v="2082" actId="14100"/>
          <ac:picMkLst>
            <pc:docMk/>
            <pc:sldMk cId="1332939230" sldId="274"/>
            <ac:picMk id="5" creationId="{330F74A0-B3AF-697F-AA87-BFD69BF5E413}"/>
          </ac:picMkLst>
        </pc:picChg>
      </pc:sldChg>
      <pc:sldChg chg="modSp mod">
        <pc:chgData name="sindhuja nagulavancha" userId="056a69d169942b7f" providerId="LiveId" clId="{A045AB8E-CF31-46E9-917E-E281BF1BEE03}" dt="2023-10-13T08:59:08.039" v="2228" actId="14100"/>
        <pc:sldMkLst>
          <pc:docMk/>
          <pc:sldMk cId="3792625186" sldId="280"/>
        </pc:sldMkLst>
        <pc:spChg chg="mod">
          <ac:chgData name="sindhuja nagulavancha" userId="056a69d169942b7f" providerId="LiveId" clId="{A045AB8E-CF31-46E9-917E-E281BF1BEE03}" dt="2023-10-13T08:59:08.039" v="2228" actId="14100"/>
          <ac:spMkLst>
            <pc:docMk/>
            <pc:sldMk cId="3792625186" sldId="280"/>
            <ac:spMk id="2" creationId="{DA59E738-068A-3D52-42CF-D2140A35B4E4}"/>
          </ac:spMkLst>
        </pc:spChg>
        <pc:spChg chg="mod">
          <ac:chgData name="sindhuja nagulavancha" userId="056a69d169942b7f" providerId="LiveId" clId="{A045AB8E-CF31-46E9-917E-E281BF1BEE03}" dt="2023-10-13T08:58:54.685" v="2227" actId="14100"/>
          <ac:spMkLst>
            <pc:docMk/>
            <pc:sldMk cId="3792625186" sldId="280"/>
            <ac:spMk id="4" creationId="{653D3F61-F67F-3DDE-4817-D35F09EE5B86}"/>
          </ac:spMkLst>
        </pc:spChg>
      </pc:sldChg>
      <pc:sldChg chg="modSp mod">
        <pc:chgData name="sindhuja nagulavancha" userId="056a69d169942b7f" providerId="LiveId" clId="{A045AB8E-CF31-46E9-917E-E281BF1BEE03}" dt="2023-10-13T08:54:04.482" v="2102" actId="14100"/>
        <pc:sldMkLst>
          <pc:docMk/>
          <pc:sldMk cId="3007794110" sldId="310"/>
        </pc:sldMkLst>
        <pc:spChg chg="mod">
          <ac:chgData name="sindhuja nagulavancha" userId="056a69d169942b7f" providerId="LiveId" clId="{A045AB8E-CF31-46E9-917E-E281BF1BEE03}" dt="2023-10-13T08:54:04.482" v="2102" actId="14100"/>
          <ac:spMkLst>
            <pc:docMk/>
            <pc:sldMk cId="3007794110" sldId="310"/>
            <ac:spMk id="2" creationId="{59725F52-92A4-77DC-1E8D-ADD58B7FF4E2}"/>
          </ac:spMkLst>
        </pc:spChg>
      </pc:sldChg>
      <pc:sldChg chg="modSp new mod">
        <pc:chgData name="sindhuja nagulavancha" userId="056a69d169942b7f" providerId="LiveId" clId="{A045AB8E-CF31-46E9-917E-E281BF1BEE03}" dt="2023-10-13T08:29:51.678" v="1268" actId="255"/>
        <pc:sldMkLst>
          <pc:docMk/>
          <pc:sldMk cId="3578695795" sldId="311"/>
        </pc:sldMkLst>
        <pc:spChg chg="mod">
          <ac:chgData name="sindhuja nagulavancha" userId="056a69d169942b7f" providerId="LiveId" clId="{A045AB8E-CF31-46E9-917E-E281BF1BEE03}" dt="2023-10-13T08:03:45.032" v="26" actId="113"/>
          <ac:spMkLst>
            <pc:docMk/>
            <pc:sldMk cId="3578695795" sldId="311"/>
            <ac:spMk id="2" creationId="{D6BD580A-8F61-58F4-8A2D-D0CDC904201C}"/>
          </ac:spMkLst>
        </pc:spChg>
        <pc:spChg chg="mod">
          <ac:chgData name="sindhuja nagulavancha" userId="056a69d169942b7f" providerId="LiveId" clId="{A045AB8E-CF31-46E9-917E-E281BF1BEE03}" dt="2023-10-13T08:29:51.678" v="1268" actId="255"/>
          <ac:spMkLst>
            <pc:docMk/>
            <pc:sldMk cId="3578695795" sldId="311"/>
            <ac:spMk id="3" creationId="{A32FAE9E-3CC5-FF64-4DA9-DAC4B09AA7A9}"/>
          </ac:spMkLst>
        </pc:spChg>
      </pc:sldChg>
      <pc:sldChg chg="delSp modSp new mod">
        <pc:chgData name="sindhuja nagulavancha" userId="056a69d169942b7f" providerId="LiveId" clId="{A045AB8E-CF31-46E9-917E-E281BF1BEE03}" dt="2023-10-13T08:47:35.833" v="2055" actId="113"/>
        <pc:sldMkLst>
          <pc:docMk/>
          <pc:sldMk cId="1576844355" sldId="312"/>
        </pc:sldMkLst>
        <pc:spChg chg="del mod">
          <ac:chgData name="sindhuja nagulavancha" userId="056a69d169942b7f" providerId="LiveId" clId="{A045AB8E-CF31-46E9-917E-E281BF1BEE03}" dt="2023-10-13T08:30:47.155" v="1274" actId="478"/>
          <ac:spMkLst>
            <pc:docMk/>
            <pc:sldMk cId="1576844355" sldId="312"/>
            <ac:spMk id="2" creationId="{C733753D-9DDB-FF1A-82B4-7EFC59016A60}"/>
          </ac:spMkLst>
        </pc:spChg>
        <pc:spChg chg="mod">
          <ac:chgData name="sindhuja nagulavancha" userId="056a69d169942b7f" providerId="LiveId" clId="{A045AB8E-CF31-46E9-917E-E281BF1BEE03}" dt="2023-10-13T08:47:35.833" v="2055" actId="113"/>
          <ac:spMkLst>
            <pc:docMk/>
            <pc:sldMk cId="1576844355" sldId="312"/>
            <ac:spMk id="3" creationId="{D2E02130-C178-074B-0EF8-5B922BE750E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0A983-2E40-4277-8612-192A3C6FF41C}" type="datetimeFigureOut">
              <a:rPr lang="en-IN" smtClean="0"/>
              <a:pPr/>
              <a:t>28-10-2023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F0BF8-71DC-4AD5-B3CF-14D1E7C0C81B}" type="slidenum">
              <a:rPr lang="en-IN" smtClean="0"/>
              <a:pPr/>
              <a:t>‹#›</a:t>
            </a:fld>
            <a:endParaRPr lang="en-IN"/>
          </a:p>
        </p:txBody>
      </p:sp>
    </p:spTree>
    <p:extLst>
      <p:ext uri="{BB962C8B-B14F-4D97-AF65-F5344CB8AC3E}">
        <p14:creationId xmlns:p14="http://schemas.microsoft.com/office/powerpoint/2010/main" val="2655306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AF0BF8-71DC-4AD5-B3CF-14D1E7C0C81B}" type="slidenum">
              <a:rPr lang="en-IN" smtClean="0"/>
              <a:pPr/>
              <a:t>1</a:t>
            </a:fld>
            <a:endParaRPr lang="en-IN"/>
          </a:p>
        </p:txBody>
      </p:sp>
    </p:spTree>
    <p:extLst>
      <p:ext uri="{BB962C8B-B14F-4D97-AF65-F5344CB8AC3E}">
        <p14:creationId xmlns:p14="http://schemas.microsoft.com/office/powerpoint/2010/main" val="2360762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51F1-873B-D230-5040-2609F327A2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17C66DE-58B8-1765-7640-6A68E473E9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3B55E2-0893-EDF8-2205-B765E6B1DDF3}"/>
              </a:ext>
            </a:extLst>
          </p:cNvPr>
          <p:cNvSpPr>
            <a:spLocks noGrp="1"/>
          </p:cNvSpPr>
          <p:nvPr>
            <p:ph type="dt" sz="half" idx="10"/>
          </p:nvPr>
        </p:nvSpPr>
        <p:spPr/>
        <p:txBody>
          <a:bodyPr/>
          <a:lstStyle/>
          <a:p>
            <a:fld id="{05E0809B-8EFA-4930-89BA-BBA121B9F309}" type="datetime1">
              <a:rPr lang="en-IN" smtClean="0"/>
              <a:pPr/>
              <a:t>28-10-2023</a:t>
            </a:fld>
            <a:endParaRPr lang="en-IN"/>
          </a:p>
        </p:txBody>
      </p:sp>
      <p:sp>
        <p:nvSpPr>
          <p:cNvPr id="5" name="Footer Placeholder 4">
            <a:extLst>
              <a:ext uri="{FF2B5EF4-FFF2-40B4-BE49-F238E27FC236}">
                <a16:creationId xmlns:a16="http://schemas.microsoft.com/office/drawing/2014/main" id="{9BB1793E-A587-45FC-9A9E-8CCB8CB2E4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DED480-8936-B03E-C393-70EA7E684CD6}"/>
              </a:ext>
            </a:extLst>
          </p:cNvPr>
          <p:cNvSpPr>
            <a:spLocks noGrp="1"/>
          </p:cNvSpPr>
          <p:nvPr>
            <p:ph type="sldNum" sz="quarter" idx="12"/>
          </p:nvPr>
        </p:nvSpPr>
        <p:spPr/>
        <p:txBody>
          <a:bodyPr/>
          <a:lstStyle/>
          <a:p>
            <a:fld id="{D2D10192-1FAA-4C33-ABE7-C5AAB4E93BBB}" type="slidenum">
              <a:rPr lang="en-IN" smtClean="0"/>
              <a:pPr/>
              <a:t>‹#›</a:t>
            </a:fld>
            <a:endParaRPr lang="en-IN"/>
          </a:p>
        </p:txBody>
      </p:sp>
    </p:spTree>
    <p:extLst>
      <p:ext uri="{BB962C8B-B14F-4D97-AF65-F5344CB8AC3E}">
        <p14:creationId xmlns:p14="http://schemas.microsoft.com/office/powerpoint/2010/main" val="370661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6D6C-47B9-D15A-6BB7-12EAB3A2E6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5E8E25-7B44-3578-E650-41AB3CC18F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FD96A9-79C9-5AE4-D46E-B6B5E2B3ED95}"/>
              </a:ext>
            </a:extLst>
          </p:cNvPr>
          <p:cNvSpPr>
            <a:spLocks noGrp="1"/>
          </p:cNvSpPr>
          <p:nvPr>
            <p:ph type="dt" sz="half" idx="10"/>
          </p:nvPr>
        </p:nvSpPr>
        <p:spPr/>
        <p:txBody>
          <a:bodyPr/>
          <a:lstStyle/>
          <a:p>
            <a:fld id="{5B297628-7BC6-4036-8F85-F2FECA8DFDB1}" type="datetime1">
              <a:rPr lang="en-IN" smtClean="0"/>
              <a:pPr/>
              <a:t>28-10-2023</a:t>
            </a:fld>
            <a:endParaRPr lang="en-IN"/>
          </a:p>
        </p:txBody>
      </p:sp>
      <p:sp>
        <p:nvSpPr>
          <p:cNvPr id="5" name="Footer Placeholder 4">
            <a:extLst>
              <a:ext uri="{FF2B5EF4-FFF2-40B4-BE49-F238E27FC236}">
                <a16:creationId xmlns:a16="http://schemas.microsoft.com/office/drawing/2014/main" id="{B9D406AC-F3F0-CCA4-17B9-B1619F6BD7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AF36A9-98B1-B39E-6C05-5459B7788587}"/>
              </a:ext>
            </a:extLst>
          </p:cNvPr>
          <p:cNvSpPr>
            <a:spLocks noGrp="1"/>
          </p:cNvSpPr>
          <p:nvPr>
            <p:ph type="sldNum" sz="quarter" idx="12"/>
          </p:nvPr>
        </p:nvSpPr>
        <p:spPr/>
        <p:txBody>
          <a:bodyPr/>
          <a:lstStyle/>
          <a:p>
            <a:fld id="{D2D10192-1FAA-4C33-ABE7-C5AAB4E93BBB}" type="slidenum">
              <a:rPr lang="en-IN" smtClean="0"/>
              <a:pPr/>
              <a:t>‹#›</a:t>
            </a:fld>
            <a:endParaRPr lang="en-IN"/>
          </a:p>
        </p:txBody>
      </p:sp>
    </p:spTree>
    <p:extLst>
      <p:ext uri="{BB962C8B-B14F-4D97-AF65-F5344CB8AC3E}">
        <p14:creationId xmlns:p14="http://schemas.microsoft.com/office/powerpoint/2010/main" val="297317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EC854E-B428-00F0-C3C7-73A172375A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A0872F-A0ED-4D26-A9EE-A37B6BEC14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86A46E-B572-83AC-AC3F-E4866C422B2F}"/>
              </a:ext>
            </a:extLst>
          </p:cNvPr>
          <p:cNvSpPr>
            <a:spLocks noGrp="1"/>
          </p:cNvSpPr>
          <p:nvPr>
            <p:ph type="dt" sz="half" idx="10"/>
          </p:nvPr>
        </p:nvSpPr>
        <p:spPr/>
        <p:txBody>
          <a:bodyPr/>
          <a:lstStyle/>
          <a:p>
            <a:fld id="{77E6C794-0C04-4805-BA4D-957F95A65F1C}" type="datetime1">
              <a:rPr lang="en-IN" smtClean="0"/>
              <a:pPr/>
              <a:t>28-10-2023</a:t>
            </a:fld>
            <a:endParaRPr lang="en-IN"/>
          </a:p>
        </p:txBody>
      </p:sp>
      <p:sp>
        <p:nvSpPr>
          <p:cNvPr id="5" name="Footer Placeholder 4">
            <a:extLst>
              <a:ext uri="{FF2B5EF4-FFF2-40B4-BE49-F238E27FC236}">
                <a16:creationId xmlns:a16="http://schemas.microsoft.com/office/drawing/2014/main" id="{FED8C0EB-08B7-6EA0-AB2F-FB9F4B1774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085941-EBD5-B4E0-1FD9-59FD66E569E1}"/>
              </a:ext>
            </a:extLst>
          </p:cNvPr>
          <p:cNvSpPr>
            <a:spLocks noGrp="1"/>
          </p:cNvSpPr>
          <p:nvPr>
            <p:ph type="sldNum" sz="quarter" idx="12"/>
          </p:nvPr>
        </p:nvSpPr>
        <p:spPr/>
        <p:txBody>
          <a:bodyPr/>
          <a:lstStyle/>
          <a:p>
            <a:fld id="{D2D10192-1FAA-4C33-ABE7-C5AAB4E93BBB}" type="slidenum">
              <a:rPr lang="en-IN" smtClean="0"/>
              <a:pPr/>
              <a:t>‹#›</a:t>
            </a:fld>
            <a:endParaRPr lang="en-IN"/>
          </a:p>
        </p:txBody>
      </p:sp>
    </p:spTree>
    <p:extLst>
      <p:ext uri="{BB962C8B-B14F-4D97-AF65-F5344CB8AC3E}">
        <p14:creationId xmlns:p14="http://schemas.microsoft.com/office/powerpoint/2010/main" val="3448727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hasCustomPrompt="1"/>
          </p:nvPr>
        </p:nvSpPr>
        <p:spPr>
          <a:xfrm>
            <a:off x="415598" y="2867797"/>
            <a:ext cx="11360804" cy="1122403"/>
          </a:xfrm>
          <a:prstGeom prst="rect">
            <a:avLst/>
          </a:prstGeom>
        </p:spPr>
        <p:txBody>
          <a:bodyPr anchor="ctr"/>
          <a:lstStyle>
            <a:lvl1pPr algn="ctr">
              <a:defRPr sz="48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21835692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5865-7877-2511-AC54-D43C2ED580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A63563-968E-1D34-304B-2570DB335A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2F7C2A-1E51-0220-3305-36E04EC2F68D}"/>
              </a:ext>
            </a:extLst>
          </p:cNvPr>
          <p:cNvSpPr>
            <a:spLocks noGrp="1"/>
          </p:cNvSpPr>
          <p:nvPr>
            <p:ph type="dt" sz="half" idx="10"/>
          </p:nvPr>
        </p:nvSpPr>
        <p:spPr/>
        <p:txBody>
          <a:bodyPr/>
          <a:lstStyle/>
          <a:p>
            <a:fld id="{333B47D6-67BB-4417-A13C-C0BD7DB0850F}" type="datetime1">
              <a:rPr lang="en-IN" smtClean="0"/>
              <a:pPr/>
              <a:t>28-10-2023</a:t>
            </a:fld>
            <a:endParaRPr lang="en-IN"/>
          </a:p>
        </p:txBody>
      </p:sp>
      <p:sp>
        <p:nvSpPr>
          <p:cNvPr id="5" name="Footer Placeholder 4">
            <a:extLst>
              <a:ext uri="{FF2B5EF4-FFF2-40B4-BE49-F238E27FC236}">
                <a16:creationId xmlns:a16="http://schemas.microsoft.com/office/drawing/2014/main" id="{600CF505-A8D8-32EF-4B0B-48B58969BD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CE3F56-E1F7-7502-FBAF-7B8030EA7ADD}"/>
              </a:ext>
            </a:extLst>
          </p:cNvPr>
          <p:cNvSpPr>
            <a:spLocks noGrp="1"/>
          </p:cNvSpPr>
          <p:nvPr>
            <p:ph type="sldNum" sz="quarter" idx="12"/>
          </p:nvPr>
        </p:nvSpPr>
        <p:spPr/>
        <p:txBody>
          <a:bodyPr/>
          <a:lstStyle/>
          <a:p>
            <a:fld id="{D2D10192-1FAA-4C33-ABE7-C5AAB4E93BBB}" type="slidenum">
              <a:rPr lang="en-IN" smtClean="0"/>
              <a:pPr/>
              <a:t>‹#›</a:t>
            </a:fld>
            <a:endParaRPr lang="en-IN"/>
          </a:p>
        </p:txBody>
      </p:sp>
    </p:spTree>
    <p:extLst>
      <p:ext uri="{BB962C8B-B14F-4D97-AF65-F5344CB8AC3E}">
        <p14:creationId xmlns:p14="http://schemas.microsoft.com/office/powerpoint/2010/main" val="3227780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494AF-1401-15D9-B03E-0885915790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6823D8-5667-6887-63E3-F4A3842EF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A2B19-6A33-37C7-28A9-64CE71ECD762}"/>
              </a:ext>
            </a:extLst>
          </p:cNvPr>
          <p:cNvSpPr>
            <a:spLocks noGrp="1"/>
          </p:cNvSpPr>
          <p:nvPr>
            <p:ph type="dt" sz="half" idx="10"/>
          </p:nvPr>
        </p:nvSpPr>
        <p:spPr/>
        <p:txBody>
          <a:bodyPr/>
          <a:lstStyle/>
          <a:p>
            <a:fld id="{55A769D7-D095-480E-9E23-B8080295089D}" type="datetime1">
              <a:rPr lang="en-IN" smtClean="0"/>
              <a:pPr/>
              <a:t>28-10-2023</a:t>
            </a:fld>
            <a:endParaRPr lang="en-IN"/>
          </a:p>
        </p:txBody>
      </p:sp>
      <p:sp>
        <p:nvSpPr>
          <p:cNvPr id="5" name="Footer Placeholder 4">
            <a:extLst>
              <a:ext uri="{FF2B5EF4-FFF2-40B4-BE49-F238E27FC236}">
                <a16:creationId xmlns:a16="http://schemas.microsoft.com/office/drawing/2014/main" id="{3D98B4A9-9ECB-19E1-7299-020D9C6EA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954D71-C5AA-72F5-A2A2-C323D3D56E03}"/>
              </a:ext>
            </a:extLst>
          </p:cNvPr>
          <p:cNvSpPr>
            <a:spLocks noGrp="1"/>
          </p:cNvSpPr>
          <p:nvPr>
            <p:ph type="sldNum" sz="quarter" idx="12"/>
          </p:nvPr>
        </p:nvSpPr>
        <p:spPr/>
        <p:txBody>
          <a:bodyPr/>
          <a:lstStyle/>
          <a:p>
            <a:fld id="{D2D10192-1FAA-4C33-ABE7-C5AAB4E93BBB}" type="slidenum">
              <a:rPr lang="en-IN" smtClean="0"/>
              <a:pPr/>
              <a:t>‹#›</a:t>
            </a:fld>
            <a:endParaRPr lang="en-IN"/>
          </a:p>
        </p:txBody>
      </p:sp>
    </p:spTree>
    <p:extLst>
      <p:ext uri="{BB962C8B-B14F-4D97-AF65-F5344CB8AC3E}">
        <p14:creationId xmlns:p14="http://schemas.microsoft.com/office/powerpoint/2010/main" val="2994601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89D4-5076-7EBC-946F-EE3FC0A1B7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27F14D-C2D7-A9EC-6CB9-F9B39C2F8C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49AA00-E095-B6F5-6E02-D45AC77E37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567645-C4A4-BA0F-F40E-0C313F3C88D1}"/>
              </a:ext>
            </a:extLst>
          </p:cNvPr>
          <p:cNvSpPr>
            <a:spLocks noGrp="1"/>
          </p:cNvSpPr>
          <p:nvPr>
            <p:ph type="dt" sz="half" idx="10"/>
          </p:nvPr>
        </p:nvSpPr>
        <p:spPr/>
        <p:txBody>
          <a:bodyPr/>
          <a:lstStyle/>
          <a:p>
            <a:fld id="{F888BD94-E54E-4339-AF68-A7E745B17D62}" type="datetime1">
              <a:rPr lang="en-IN" smtClean="0"/>
              <a:pPr/>
              <a:t>28-10-2023</a:t>
            </a:fld>
            <a:endParaRPr lang="en-IN"/>
          </a:p>
        </p:txBody>
      </p:sp>
      <p:sp>
        <p:nvSpPr>
          <p:cNvPr id="6" name="Footer Placeholder 5">
            <a:extLst>
              <a:ext uri="{FF2B5EF4-FFF2-40B4-BE49-F238E27FC236}">
                <a16:creationId xmlns:a16="http://schemas.microsoft.com/office/drawing/2014/main" id="{380B2B46-5983-B4A2-0F83-491D17EEA8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451B6D-7680-1AB0-9802-74C1C1559F48}"/>
              </a:ext>
            </a:extLst>
          </p:cNvPr>
          <p:cNvSpPr>
            <a:spLocks noGrp="1"/>
          </p:cNvSpPr>
          <p:nvPr>
            <p:ph type="sldNum" sz="quarter" idx="12"/>
          </p:nvPr>
        </p:nvSpPr>
        <p:spPr/>
        <p:txBody>
          <a:bodyPr/>
          <a:lstStyle/>
          <a:p>
            <a:fld id="{D2D10192-1FAA-4C33-ABE7-C5AAB4E93BBB}" type="slidenum">
              <a:rPr lang="en-IN" smtClean="0"/>
              <a:pPr/>
              <a:t>‹#›</a:t>
            </a:fld>
            <a:endParaRPr lang="en-IN"/>
          </a:p>
        </p:txBody>
      </p:sp>
    </p:spTree>
    <p:extLst>
      <p:ext uri="{BB962C8B-B14F-4D97-AF65-F5344CB8AC3E}">
        <p14:creationId xmlns:p14="http://schemas.microsoft.com/office/powerpoint/2010/main" val="312601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84D8-CB92-B199-389F-ED70502D2A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68257D-06AE-597D-1071-856146E689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12E6B0-A556-1DF8-A1FB-85536C2008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BEBD683-CF2B-79F8-47F4-2C3EA7C179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A2EF43-0C43-268A-02E6-2A2A6DF412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BB0144-9E38-FCA4-22B5-FBB348499E92}"/>
              </a:ext>
            </a:extLst>
          </p:cNvPr>
          <p:cNvSpPr>
            <a:spLocks noGrp="1"/>
          </p:cNvSpPr>
          <p:nvPr>
            <p:ph type="dt" sz="half" idx="10"/>
          </p:nvPr>
        </p:nvSpPr>
        <p:spPr/>
        <p:txBody>
          <a:bodyPr/>
          <a:lstStyle/>
          <a:p>
            <a:fld id="{366AB8D0-C970-4E82-9F45-C506E4A3F81D}" type="datetime1">
              <a:rPr lang="en-IN" smtClean="0"/>
              <a:pPr/>
              <a:t>28-10-2023</a:t>
            </a:fld>
            <a:endParaRPr lang="en-IN"/>
          </a:p>
        </p:txBody>
      </p:sp>
      <p:sp>
        <p:nvSpPr>
          <p:cNvPr id="8" name="Footer Placeholder 7">
            <a:extLst>
              <a:ext uri="{FF2B5EF4-FFF2-40B4-BE49-F238E27FC236}">
                <a16:creationId xmlns:a16="http://schemas.microsoft.com/office/drawing/2014/main" id="{0CA1D8AA-1748-E43E-96D3-832633BEF63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9E002E0-84F6-33AF-A942-62F39B23E4AB}"/>
              </a:ext>
            </a:extLst>
          </p:cNvPr>
          <p:cNvSpPr>
            <a:spLocks noGrp="1"/>
          </p:cNvSpPr>
          <p:nvPr>
            <p:ph type="sldNum" sz="quarter" idx="12"/>
          </p:nvPr>
        </p:nvSpPr>
        <p:spPr/>
        <p:txBody>
          <a:bodyPr/>
          <a:lstStyle/>
          <a:p>
            <a:fld id="{D2D10192-1FAA-4C33-ABE7-C5AAB4E93BBB}" type="slidenum">
              <a:rPr lang="en-IN" smtClean="0"/>
              <a:pPr/>
              <a:t>‹#›</a:t>
            </a:fld>
            <a:endParaRPr lang="en-IN"/>
          </a:p>
        </p:txBody>
      </p:sp>
    </p:spTree>
    <p:extLst>
      <p:ext uri="{BB962C8B-B14F-4D97-AF65-F5344CB8AC3E}">
        <p14:creationId xmlns:p14="http://schemas.microsoft.com/office/powerpoint/2010/main" val="2171469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F7703-C692-A58F-3A53-E175AC91DB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B51DF1-A6F2-5CFA-1ADE-251A8395DE8A}"/>
              </a:ext>
            </a:extLst>
          </p:cNvPr>
          <p:cNvSpPr>
            <a:spLocks noGrp="1"/>
          </p:cNvSpPr>
          <p:nvPr>
            <p:ph type="dt" sz="half" idx="10"/>
          </p:nvPr>
        </p:nvSpPr>
        <p:spPr/>
        <p:txBody>
          <a:bodyPr/>
          <a:lstStyle/>
          <a:p>
            <a:fld id="{F91191E1-4CBC-47B7-A9FB-5D16D5D193E8}" type="datetime1">
              <a:rPr lang="en-IN" smtClean="0"/>
              <a:pPr/>
              <a:t>28-10-2023</a:t>
            </a:fld>
            <a:endParaRPr lang="en-IN"/>
          </a:p>
        </p:txBody>
      </p:sp>
      <p:sp>
        <p:nvSpPr>
          <p:cNvPr id="4" name="Footer Placeholder 3">
            <a:extLst>
              <a:ext uri="{FF2B5EF4-FFF2-40B4-BE49-F238E27FC236}">
                <a16:creationId xmlns:a16="http://schemas.microsoft.com/office/drawing/2014/main" id="{76D2A335-053D-F471-70AF-A3E2508C0DB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92E9A63-1C64-529F-5D30-B60C6F7547DA}"/>
              </a:ext>
            </a:extLst>
          </p:cNvPr>
          <p:cNvSpPr>
            <a:spLocks noGrp="1"/>
          </p:cNvSpPr>
          <p:nvPr>
            <p:ph type="sldNum" sz="quarter" idx="12"/>
          </p:nvPr>
        </p:nvSpPr>
        <p:spPr/>
        <p:txBody>
          <a:bodyPr/>
          <a:lstStyle/>
          <a:p>
            <a:fld id="{D2D10192-1FAA-4C33-ABE7-C5AAB4E93BBB}" type="slidenum">
              <a:rPr lang="en-IN" smtClean="0"/>
              <a:pPr/>
              <a:t>‹#›</a:t>
            </a:fld>
            <a:endParaRPr lang="en-IN"/>
          </a:p>
        </p:txBody>
      </p:sp>
    </p:spTree>
    <p:extLst>
      <p:ext uri="{BB962C8B-B14F-4D97-AF65-F5344CB8AC3E}">
        <p14:creationId xmlns:p14="http://schemas.microsoft.com/office/powerpoint/2010/main" val="1063046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5D11F2-417B-A0B9-E403-885F9134C760}"/>
              </a:ext>
            </a:extLst>
          </p:cNvPr>
          <p:cNvSpPr>
            <a:spLocks noGrp="1"/>
          </p:cNvSpPr>
          <p:nvPr>
            <p:ph type="dt" sz="half" idx="10"/>
          </p:nvPr>
        </p:nvSpPr>
        <p:spPr/>
        <p:txBody>
          <a:bodyPr/>
          <a:lstStyle/>
          <a:p>
            <a:fld id="{A259C34C-DA91-46CD-B4E5-CA05925D5543}" type="datetime1">
              <a:rPr lang="en-IN" smtClean="0"/>
              <a:pPr/>
              <a:t>28-10-2023</a:t>
            </a:fld>
            <a:endParaRPr lang="en-IN"/>
          </a:p>
        </p:txBody>
      </p:sp>
      <p:sp>
        <p:nvSpPr>
          <p:cNvPr id="3" name="Footer Placeholder 2">
            <a:extLst>
              <a:ext uri="{FF2B5EF4-FFF2-40B4-BE49-F238E27FC236}">
                <a16:creationId xmlns:a16="http://schemas.microsoft.com/office/drawing/2014/main" id="{78F6FBEA-B2AF-C8D1-D349-0765C915E4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2D010C5-3A20-4133-80AE-C1BCBA71142F}"/>
              </a:ext>
            </a:extLst>
          </p:cNvPr>
          <p:cNvSpPr>
            <a:spLocks noGrp="1"/>
          </p:cNvSpPr>
          <p:nvPr>
            <p:ph type="sldNum" sz="quarter" idx="12"/>
          </p:nvPr>
        </p:nvSpPr>
        <p:spPr/>
        <p:txBody>
          <a:bodyPr/>
          <a:lstStyle/>
          <a:p>
            <a:fld id="{D2D10192-1FAA-4C33-ABE7-C5AAB4E93BBB}" type="slidenum">
              <a:rPr lang="en-IN" smtClean="0"/>
              <a:pPr/>
              <a:t>‹#›</a:t>
            </a:fld>
            <a:endParaRPr lang="en-IN"/>
          </a:p>
        </p:txBody>
      </p:sp>
    </p:spTree>
    <p:extLst>
      <p:ext uri="{BB962C8B-B14F-4D97-AF65-F5344CB8AC3E}">
        <p14:creationId xmlns:p14="http://schemas.microsoft.com/office/powerpoint/2010/main" val="3287718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DD36-CDE6-C5F8-13BE-B66930FB76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5FAB79-3408-678C-CA64-0ADFCFD756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38465C1-6D0E-55E4-B820-45F12D0CE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C4CD5-3206-FCA0-62AB-5A97BADC0031}"/>
              </a:ext>
            </a:extLst>
          </p:cNvPr>
          <p:cNvSpPr>
            <a:spLocks noGrp="1"/>
          </p:cNvSpPr>
          <p:nvPr>
            <p:ph type="dt" sz="half" idx="10"/>
          </p:nvPr>
        </p:nvSpPr>
        <p:spPr/>
        <p:txBody>
          <a:bodyPr/>
          <a:lstStyle/>
          <a:p>
            <a:fld id="{8662225C-0603-420A-AB37-AE1DE06D3B6A}" type="datetime1">
              <a:rPr lang="en-IN" smtClean="0"/>
              <a:pPr/>
              <a:t>28-10-2023</a:t>
            </a:fld>
            <a:endParaRPr lang="en-IN"/>
          </a:p>
        </p:txBody>
      </p:sp>
      <p:sp>
        <p:nvSpPr>
          <p:cNvPr id="6" name="Footer Placeholder 5">
            <a:extLst>
              <a:ext uri="{FF2B5EF4-FFF2-40B4-BE49-F238E27FC236}">
                <a16:creationId xmlns:a16="http://schemas.microsoft.com/office/drawing/2014/main" id="{0336A6AB-483A-D19A-F515-F3BA8F02FF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04A31B-90A3-E49F-AF09-C9D0B3545A52}"/>
              </a:ext>
            </a:extLst>
          </p:cNvPr>
          <p:cNvSpPr>
            <a:spLocks noGrp="1"/>
          </p:cNvSpPr>
          <p:nvPr>
            <p:ph type="sldNum" sz="quarter" idx="12"/>
          </p:nvPr>
        </p:nvSpPr>
        <p:spPr/>
        <p:txBody>
          <a:bodyPr/>
          <a:lstStyle/>
          <a:p>
            <a:fld id="{D2D10192-1FAA-4C33-ABE7-C5AAB4E93BBB}" type="slidenum">
              <a:rPr lang="en-IN" smtClean="0"/>
              <a:pPr/>
              <a:t>‹#›</a:t>
            </a:fld>
            <a:endParaRPr lang="en-IN"/>
          </a:p>
        </p:txBody>
      </p:sp>
    </p:spTree>
    <p:extLst>
      <p:ext uri="{BB962C8B-B14F-4D97-AF65-F5344CB8AC3E}">
        <p14:creationId xmlns:p14="http://schemas.microsoft.com/office/powerpoint/2010/main" val="356365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C7F4-88DA-0258-9939-3B5893B6B9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60245C8-FAA6-C673-1B90-3C248B1D5C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D28477-ED7B-4F76-8D32-F23E9BF4F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84A9A5-F441-DF8E-2567-D0A6F7BC487C}"/>
              </a:ext>
            </a:extLst>
          </p:cNvPr>
          <p:cNvSpPr>
            <a:spLocks noGrp="1"/>
          </p:cNvSpPr>
          <p:nvPr>
            <p:ph type="dt" sz="half" idx="10"/>
          </p:nvPr>
        </p:nvSpPr>
        <p:spPr/>
        <p:txBody>
          <a:bodyPr/>
          <a:lstStyle/>
          <a:p>
            <a:fld id="{2952CC09-C526-4036-8B22-0ABC527DF256}" type="datetime1">
              <a:rPr lang="en-IN" smtClean="0"/>
              <a:pPr/>
              <a:t>28-10-2023</a:t>
            </a:fld>
            <a:endParaRPr lang="en-IN"/>
          </a:p>
        </p:txBody>
      </p:sp>
      <p:sp>
        <p:nvSpPr>
          <p:cNvPr id="6" name="Footer Placeholder 5">
            <a:extLst>
              <a:ext uri="{FF2B5EF4-FFF2-40B4-BE49-F238E27FC236}">
                <a16:creationId xmlns:a16="http://schemas.microsoft.com/office/drawing/2014/main" id="{978F4411-33F9-71D4-E857-A4FC8D2F26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7C5AB4-5FDA-BD83-5035-A2AEE0F203BC}"/>
              </a:ext>
            </a:extLst>
          </p:cNvPr>
          <p:cNvSpPr>
            <a:spLocks noGrp="1"/>
          </p:cNvSpPr>
          <p:nvPr>
            <p:ph type="sldNum" sz="quarter" idx="12"/>
          </p:nvPr>
        </p:nvSpPr>
        <p:spPr/>
        <p:txBody>
          <a:bodyPr/>
          <a:lstStyle/>
          <a:p>
            <a:fld id="{D2D10192-1FAA-4C33-ABE7-C5AAB4E93BBB}" type="slidenum">
              <a:rPr lang="en-IN" smtClean="0"/>
              <a:pPr/>
              <a:t>‹#›</a:t>
            </a:fld>
            <a:endParaRPr lang="en-IN"/>
          </a:p>
        </p:txBody>
      </p:sp>
    </p:spTree>
    <p:extLst>
      <p:ext uri="{BB962C8B-B14F-4D97-AF65-F5344CB8AC3E}">
        <p14:creationId xmlns:p14="http://schemas.microsoft.com/office/powerpoint/2010/main" val="448943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6EC9C3-4632-D526-8CAC-4F76E85965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DC5666-07A6-7275-DB4E-2E61C68CE1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2C0B78-DA85-44BE-951A-817B6C4170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59BFA1-7C50-4400-A8A3-A3853EAF4309}" type="datetime1">
              <a:rPr lang="en-IN" smtClean="0"/>
              <a:pPr/>
              <a:t>28-10-2023</a:t>
            </a:fld>
            <a:endParaRPr lang="en-IN"/>
          </a:p>
        </p:txBody>
      </p:sp>
      <p:sp>
        <p:nvSpPr>
          <p:cNvPr id="5" name="Footer Placeholder 4">
            <a:extLst>
              <a:ext uri="{FF2B5EF4-FFF2-40B4-BE49-F238E27FC236}">
                <a16:creationId xmlns:a16="http://schemas.microsoft.com/office/drawing/2014/main" id="{082A9834-9236-D2F6-7A4D-6C623BA70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05AD94-FB15-94C7-B732-41EC8A8F05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10192-1FAA-4C33-ABE7-C5AAB4E93BBB}" type="slidenum">
              <a:rPr lang="en-IN" smtClean="0"/>
              <a:pPr/>
              <a:t>‹#›</a:t>
            </a:fld>
            <a:endParaRPr lang="en-IN"/>
          </a:p>
        </p:txBody>
      </p:sp>
    </p:spTree>
    <p:extLst>
      <p:ext uri="{BB962C8B-B14F-4D97-AF65-F5344CB8AC3E}">
        <p14:creationId xmlns:p14="http://schemas.microsoft.com/office/powerpoint/2010/main" val="2878305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C5E71A-DF8D-C210-ED5D-EC434D727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 y="0"/>
            <a:ext cx="9631679" cy="1645919"/>
          </a:xfrm>
          <a:prstGeom prst="rect">
            <a:avLst/>
          </a:prstGeom>
          <a:solidFill>
            <a:schemeClr val="accent1">
              <a:lumMod val="50000"/>
            </a:schemeClr>
          </a:solidFill>
        </p:spPr>
      </p:pic>
      <p:sp>
        <p:nvSpPr>
          <p:cNvPr id="8" name="TextBox 7">
            <a:extLst>
              <a:ext uri="{FF2B5EF4-FFF2-40B4-BE49-F238E27FC236}">
                <a16:creationId xmlns:a16="http://schemas.microsoft.com/office/drawing/2014/main" id="{EACFD6DD-0446-892D-36BF-AACF4B0A1A19}"/>
              </a:ext>
            </a:extLst>
          </p:cNvPr>
          <p:cNvSpPr txBox="1"/>
          <p:nvPr/>
        </p:nvSpPr>
        <p:spPr>
          <a:xfrm>
            <a:off x="0" y="0"/>
            <a:ext cx="1280160" cy="1645919"/>
          </a:xfrm>
          <a:prstGeom prst="rect">
            <a:avLst/>
          </a:prstGeom>
          <a:solidFill>
            <a:schemeClr val="accent1">
              <a:lumMod val="50000"/>
            </a:schemeClr>
          </a:solidFill>
        </p:spPr>
        <p:txBody>
          <a:bodyPr wrap="square" rtlCol="0">
            <a:spAutoFit/>
          </a:bodyPr>
          <a:lstStyle/>
          <a:p>
            <a:endParaRPr lang="en-IN" dirty="0"/>
          </a:p>
        </p:txBody>
      </p:sp>
      <p:sp>
        <p:nvSpPr>
          <p:cNvPr id="9" name="TextBox 8">
            <a:extLst>
              <a:ext uri="{FF2B5EF4-FFF2-40B4-BE49-F238E27FC236}">
                <a16:creationId xmlns:a16="http://schemas.microsoft.com/office/drawing/2014/main" id="{1AF55C5B-4C1D-5C40-C54A-8483A6581AB2}"/>
              </a:ext>
            </a:extLst>
          </p:cNvPr>
          <p:cNvSpPr txBox="1"/>
          <p:nvPr/>
        </p:nvSpPr>
        <p:spPr>
          <a:xfrm>
            <a:off x="10911839" y="0"/>
            <a:ext cx="1280161" cy="1645919"/>
          </a:xfrm>
          <a:prstGeom prst="rect">
            <a:avLst/>
          </a:prstGeom>
          <a:solidFill>
            <a:schemeClr val="accent1">
              <a:lumMod val="50000"/>
            </a:schemeClr>
          </a:solidFill>
        </p:spPr>
        <p:txBody>
          <a:bodyPr wrap="square" rtlCol="0">
            <a:spAutoFit/>
          </a:bodyPr>
          <a:lstStyle/>
          <a:p>
            <a:endParaRPr lang="en-IN" dirty="0"/>
          </a:p>
        </p:txBody>
      </p:sp>
      <p:sp>
        <p:nvSpPr>
          <p:cNvPr id="10" name="Rectangle 9">
            <a:extLst>
              <a:ext uri="{FF2B5EF4-FFF2-40B4-BE49-F238E27FC236}">
                <a16:creationId xmlns:a16="http://schemas.microsoft.com/office/drawing/2014/main" id="{1C95C422-2D69-C7A0-4648-58AFD5528B35}"/>
              </a:ext>
            </a:extLst>
          </p:cNvPr>
          <p:cNvSpPr/>
          <p:nvPr/>
        </p:nvSpPr>
        <p:spPr>
          <a:xfrm>
            <a:off x="1023937" y="1828589"/>
            <a:ext cx="10144124"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cs typeface="Times New Roman" panose="02020603050405020304" pitchFamily="18" charset="0"/>
              </a:rPr>
              <a:t>DEPARTMENT OF COMPUTER SCIENCE AND ENGINEERING</a:t>
            </a:r>
          </a:p>
        </p:txBody>
      </p:sp>
      <p:sp>
        <p:nvSpPr>
          <p:cNvPr id="11" name="Rectangle 10">
            <a:extLst>
              <a:ext uri="{FF2B5EF4-FFF2-40B4-BE49-F238E27FC236}">
                <a16:creationId xmlns:a16="http://schemas.microsoft.com/office/drawing/2014/main" id="{1DA4DF1D-575A-002E-E315-9280F0339E39}"/>
              </a:ext>
            </a:extLst>
          </p:cNvPr>
          <p:cNvSpPr/>
          <p:nvPr/>
        </p:nvSpPr>
        <p:spPr>
          <a:xfrm>
            <a:off x="3808898" y="2590264"/>
            <a:ext cx="457420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latin typeface="Arial Black" panose="020B0A04020102020204" pitchFamily="34" charset="0"/>
              </a:rPr>
              <a:t>Industrial Oriented Mini Project On</a:t>
            </a:r>
            <a:endParaRPr lang="en-US" b="0"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14" name="TextBox 13">
            <a:extLst>
              <a:ext uri="{FF2B5EF4-FFF2-40B4-BE49-F238E27FC236}">
                <a16:creationId xmlns:a16="http://schemas.microsoft.com/office/drawing/2014/main" id="{D57C5DB9-04C9-3F1F-85C1-28A597DA0A69}"/>
              </a:ext>
            </a:extLst>
          </p:cNvPr>
          <p:cNvSpPr txBox="1"/>
          <p:nvPr/>
        </p:nvSpPr>
        <p:spPr>
          <a:xfrm>
            <a:off x="1464138" y="3150041"/>
            <a:ext cx="9263721" cy="1200329"/>
          </a:xfrm>
          <a:prstGeom prst="rect">
            <a:avLst/>
          </a:prstGeom>
          <a:noFill/>
        </p:spPr>
        <p:txBody>
          <a:bodyPr wrap="square">
            <a:spAutoFit/>
          </a:bodyPr>
          <a:lstStyle/>
          <a:p>
            <a:pPr algn="ctr"/>
            <a:r>
              <a:rPr lang="en-US" sz="3600" dirty="0">
                <a:ln w="0"/>
                <a:solidFill>
                  <a:srgbClr val="C00000"/>
                </a:solidFill>
                <a:latin typeface="Arial Black" panose="020B0A04020102020204" pitchFamily="34" charset="0"/>
              </a:rPr>
              <a:t>MULTIPLE DISEASE PREDICTION USING MACHINE LEARNING</a:t>
            </a:r>
            <a:endParaRPr lang="en-US" sz="3600" b="0" cap="none" spc="0" dirty="0">
              <a:ln w="0"/>
              <a:solidFill>
                <a:srgbClr val="C00000"/>
              </a:solidFill>
              <a:latin typeface="Arial Black" panose="020B0A04020102020204" pitchFamily="34" charset="0"/>
            </a:endParaRPr>
          </a:p>
        </p:txBody>
      </p:sp>
      <p:sp>
        <p:nvSpPr>
          <p:cNvPr id="16" name="TextBox 15">
            <a:extLst>
              <a:ext uri="{FF2B5EF4-FFF2-40B4-BE49-F238E27FC236}">
                <a16:creationId xmlns:a16="http://schemas.microsoft.com/office/drawing/2014/main" id="{FA320013-C0FF-9823-DC5F-92F1EB5A2572}"/>
              </a:ext>
            </a:extLst>
          </p:cNvPr>
          <p:cNvSpPr txBox="1"/>
          <p:nvPr/>
        </p:nvSpPr>
        <p:spPr>
          <a:xfrm>
            <a:off x="563880" y="4693946"/>
            <a:ext cx="3455670" cy="369332"/>
          </a:xfrm>
          <a:prstGeom prst="rect">
            <a:avLst/>
          </a:prstGeom>
          <a:noFill/>
        </p:spPr>
        <p:txBody>
          <a:bodyPr wrap="square">
            <a:spAutoFit/>
          </a:bodyPr>
          <a:lstStyle/>
          <a:p>
            <a:pPr algn="ctr"/>
            <a:r>
              <a:rPr lang="en-US" b="1" u="sng" dirty="0">
                <a:ln w="0"/>
                <a:solidFill>
                  <a:srgbClr val="9A2658"/>
                </a:solidFill>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Presented By </a:t>
            </a:r>
            <a:r>
              <a:rPr lang="en-US" sz="1800" b="1" u="sng" dirty="0">
                <a:ln w="0"/>
                <a:solidFill>
                  <a:srgbClr val="9A2658"/>
                </a:solidFill>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BATCH-03</a:t>
            </a:r>
            <a:r>
              <a:rPr lang="en-US" sz="1800" b="1" dirty="0">
                <a:ln w="0"/>
                <a:solidFill>
                  <a:srgbClr val="9A2658"/>
                </a:solidFill>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 </a:t>
            </a:r>
            <a:r>
              <a:rPr lang="en-US" sz="1800" b="1" dirty="0">
                <a:ln w="0"/>
                <a:solidFill>
                  <a:srgbClr val="9A2658"/>
                </a:solidFill>
                <a:effectLst>
                  <a:outerShdw blurRad="38100" dist="38100" dir="2700000" algn="tl">
                    <a:srgbClr val="000000">
                      <a:alpha val="43137"/>
                    </a:srgbClr>
                  </a:outerShdw>
                </a:effectLst>
                <a:latin typeface="Arial Black" panose="020B0A04020102020204" pitchFamily="34" charset="0"/>
                <a:cs typeface="Times New Roman" panose="02020603050405020304" pitchFamily="18" charset="0"/>
              </a:rPr>
              <a:t>:</a:t>
            </a:r>
          </a:p>
        </p:txBody>
      </p:sp>
      <p:sp>
        <p:nvSpPr>
          <p:cNvPr id="18" name="TextBox 17">
            <a:extLst>
              <a:ext uri="{FF2B5EF4-FFF2-40B4-BE49-F238E27FC236}">
                <a16:creationId xmlns:a16="http://schemas.microsoft.com/office/drawing/2014/main" id="{E400FDCA-02A6-6CED-46EE-BB9DAFF14B1F}"/>
              </a:ext>
            </a:extLst>
          </p:cNvPr>
          <p:cNvSpPr txBox="1"/>
          <p:nvPr/>
        </p:nvSpPr>
        <p:spPr>
          <a:xfrm>
            <a:off x="640080" y="5210157"/>
            <a:ext cx="6351270" cy="1200329"/>
          </a:xfrm>
          <a:prstGeom prst="rect">
            <a:avLst/>
          </a:prstGeom>
          <a:noFill/>
        </p:spPr>
        <p:txBody>
          <a:bodyPr wrap="square">
            <a:spAutoFit/>
          </a:bodyPr>
          <a:lstStyle/>
          <a:p>
            <a:r>
              <a:rPr lang="en-US"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N.SINDHUJA 		           (20631A0549)</a:t>
            </a:r>
          </a:p>
          <a:p>
            <a:r>
              <a:rPr lang="en-US"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M.RAAM SAI BHARADWAJ    (20631A0538)</a:t>
            </a:r>
          </a:p>
          <a:p>
            <a:r>
              <a:rPr lang="en-US"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G.SAI VINAY</a:t>
            </a:r>
            <a:r>
              <a:rPr lang="en-US" cap="none" spc="0"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                          </a:t>
            </a:r>
            <a:r>
              <a:rPr lang="en-US"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(20631A0544)</a:t>
            </a:r>
            <a:endParaRPr lang="en-US" cap="none" spc="0"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endParaRPr>
          </a:p>
          <a:p>
            <a:r>
              <a:rPr lang="en-US"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V.SAI CHARAN                       (20631A0542)</a:t>
            </a:r>
            <a:endParaRPr lang="en-IN" dirty="0">
              <a:latin typeface="Arial Black" panose="020B0A04020102020204" pitchFamily="34" charset="0"/>
            </a:endParaRPr>
          </a:p>
        </p:txBody>
      </p:sp>
      <p:sp>
        <p:nvSpPr>
          <p:cNvPr id="23" name="TextBox 22">
            <a:extLst>
              <a:ext uri="{FF2B5EF4-FFF2-40B4-BE49-F238E27FC236}">
                <a16:creationId xmlns:a16="http://schemas.microsoft.com/office/drawing/2014/main" id="{BC924CEF-A84E-C2E3-8905-9CB85857BF07}"/>
              </a:ext>
            </a:extLst>
          </p:cNvPr>
          <p:cNvSpPr txBox="1"/>
          <p:nvPr/>
        </p:nvSpPr>
        <p:spPr>
          <a:xfrm>
            <a:off x="8817845" y="4693946"/>
            <a:ext cx="3291040" cy="1526700"/>
          </a:xfrm>
          <a:prstGeom prst="rect">
            <a:avLst/>
          </a:prstGeom>
          <a:noFill/>
        </p:spPr>
        <p:txBody>
          <a:bodyPr wrap="square">
            <a:spAutoFit/>
          </a:bodyPr>
          <a:lstStyle/>
          <a:p>
            <a:pPr algn="ctr">
              <a:lnSpc>
                <a:spcPct val="150000"/>
              </a:lnSpc>
            </a:pPr>
            <a:r>
              <a:rPr lang="en-US" sz="1800" b="1" u="sng" dirty="0">
                <a:ln w="0"/>
                <a:solidFill>
                  <a:srgbClr val="9A2658"/>
                </a:solidFill>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Guide &amp; HOD</a:t>
            </a:r>
            <a:r>
              <a:rPr lang="en-US" sz="1800" b="1" dirty="0">
                <a:ln w="0"/>
                <a:solidFill>
                  <a:srgbClr val="9A2658"/>
                </a:solidFill>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 :</a:t>
            </a:r>
            <a:r>
              <a:rPr lang="en-US" sz="1800" b="1" u="sng" dirty="0">
                <a:ln w="0"/>
                <a:solidFill>
                  <a:srgbClr val="9A2658"/>
                </a:solidFill>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 </a:t>
            </a:r>
          </a:p>
          <a:p>
            <a:pPr algn="ctr">
              <a:lnSpc>
                <a:spcPct val="150000"/>
              </a:lnSpc>
            </a:pPr>
            <a:r>
              <a:rPr lang="en-US" sz="1800"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  Mr. P. RATHAIAH </a:t>
            </a:r>
            <a:r>
              <a:rPr lang="en-US" sz="1000"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a:t>
            </a:r>
            <a:r>
              <a:rPr lang="en-US" sz="1000" dirty="0" err="1">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M.Tech,Sr.Assist.Prof</a:t>
            </a:r>
            <a:r>
              <a:rPr lang="en-US" sz="1000" dirty="0">
                <a:ln w="0"/>
                <a:effectLst>
                  <a:outerShdw blurRad="38100" dist="19050" dir="2700000" algn="tl" rotWithShape="0">
                    <a:schemeClr val="dk1">
                      <a:alpha val="40000"/>
                    </a:schemeClr>
                  </a:outerShdw>
                </a:effectLst>
                <a:latin typeface="Arial Black" panose="020B0A04020102020204" pitchFamily="34" charset="0"/>
                <a:cs typeface="Times New Roman" panose="02020603050405020304" pitchFamily="18" charset="0"/>
              </a:rPr>
              <a:t>)</a:t>
            </a:r>
          </a:p>
          <a:p>
            <a:pPr algn="ctr">
              <a:lnSpc>
                <a:spcPct val="150000"/>
              </a:lnSpc>
            </a:pPr>
            <a:endParaRPr lang="en-US" sz="1800" u="sng" dirty="0">
              <a:ln w="0"/>
              <a:solidFill>
                <a:srgbClr val="C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17764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8D7C-97C4-A2BA-E2DA-4D3F348BFD85}"/>
              </a:ext>
            </a:extLst>
          </p:cNvPr>
          <p:cNvSpPr>
            <a:spLocks noGrp="1"/>
          </p:cNvSpPr>
          <p:nvPr>
            <p:ph type="title"/>
          </p:nvPr>
        </p:nvSpPr>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Flow Architecture</a:t>
            </a:r>
            <a:endParaRPr lang="en-IN" sz="4000" b="1" dirty="0">
              <a:latin typeface="Lato" panose="020F0502020204030203" pitchFamily="34" charset="0"/>
              <a:ea typeface="Lato" panose="020F0502020204030203" pitchFamily="34" charset="0"/>
              <a:cs typeface="Lato" panose="020F0502020204030203" pitchFamily="34" charset="0"/>
            </a:endParaRPr>
          </a:p>
        </p:txBody>
      </p:sp>
      <p:sp>
        <p:nvSpPr>
          <p:cNvPr id="4" name="TextBox 3">
            <a:extLst>
              <a:ext uri="{FF2B5EF4-FFF2-40B4-BE49-F238E27FC236}">
                <a16:creationId xmlns:a16="http://schemas.microsoft.com/office/drawing/2014/main" id="{90E02A34-0C9A-DC1D-6E47-C6EE1AE8C9FB}"/>
              </a:ext>
            </a:extLst>
          </p:cNvPr>
          <p:cNvSpPr txBox="1"/>
          <p:nvPr/>
        </p:nvSpPr>
        <p:spPr>
          <a:xfrm>
            <a:off x="447675" y="3019425"/>
            <a:ext cx="1714500" cy="338554"/>
          </a:xfrm>
          <a:prstGeom prst="rect">
            <a:avLst/>
          </a:prstGeom>
          <a:noFill/>
          <a:ln>
            <a:solidFill>
              <a:schemeClr val="tx1"/>
            </a:solidFill>
          </a:ln>
        </p:spPr>
        <p:txBody>
          <a:bodyPr wrap="square" rtlCol="0">
            <a:spAutoFit/>
          </a:bodyPr>
          <a:lstStyle/>
          <a:p>
            <a:r>
              <a:rPr lang="en-US" sz="1600" dirty="0">
                <a:latin typeface="Arial Black" panose="020B0A04020102020204" pitchFamily="34" charset="0"/>
              </a:rPr>
              <a:t>Training Data</a:t>
            </a:r>
            <a:endParaRPr lang="en-IN" sz="1600" dirty="0">
              <a:latin typeface="Arial Black" panose="020B0A04020102020204" pitchFamily="34" charset="0"/>
            </a:endParaRPr>
          </a:p>
        </p:txBody>
      </p:sp>
      <p:sp>
        <p:nvSpPr>
          <p:cNvPr id="6" name="Arrow: Right 5">
            <a:extLst>
              <a:ext uri="{FF2B5EF4-FFF2-40B4-BE49-F238E27FC236}">
                <a16:creationId xmlns:a16="http://schemas.microsoft.com/office/drawing/2014/main" id="{0E1DDA14-E4D9-C77D-92A1-2CDA17783319}"/>
              </a:ext>
            </a:extLst>
          </p:cNvPr>
          <p:cNvSpPr/>
          <p:nvPr/>
        </p:nvSpPr>
        <p:spPr>
          <a:xfrm>
            <a:off x="2276475" y="3024604"/>
            <a:ext cx="1257300" cy="338554"/>
          </a:xfrm>
          <a:prstGeom prst="rightArrow">
            <a:avLst/>
          </a:prstGeom>
          <a:no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CF54FF0-2639-BD21-84A6-B9E8FECEDC83}"/>
              </a:ext>
            </a:extLst>
          </p:cNvPr>
          <p:cNvSpPr txBox="1"/>
          <p:nvPr/>
        </p:nvSpPr>
        <p:spPr>
          <a:xfrm>
            <a:off x="3648075" y="2896314"/>
            <a:ext cx="2200275" cy="584775"/>
          </a:xfrm>
          <a:prstGeom prst="rect">
            <a:avLst/>
          </a:prstGeom>
          <a:noFill/>
          <a:ln>
            <a:solidFill>
              <a:schemeClr val="tx1"/>
            </a:solidFill>
          </a:ln>
        </p:spPr>
        <p:txBody>
          <a:bodyPr wrap="square" rtlCol="0">
            <a:spAutoFit/>
          </a:bodyPr>
          <a:lstStyle/>
          <a:p>
            <a:pPr algn="ctr"/>
            <a:r>
              <a:rPr lang="en-US" sz="1600" dirty="0">
                <a:latin typeface="Arial Black" panose="020B0A04020102020204" pitchFamily="34" charset="0"/>
              </a:rPr>
              <a:t>Machine Learning Model</a:t>
            </a:r>
            <a:endParaRPr lang="en-IN" sz="1600" dirty="0">
              <a:latin typeface="Arial Black" panose="020B0A04020102020204" pitchFamily="34" charset="0"/>
            </a:endParaRPr>
          </a:p>
        </p:txBody>
      </p:sp>
      <p:sp>
        <p:nvSpPr>
          <p:cNvPr id="8" name="TextBox 7">
            <a:extLst>
              <a:ext uri="{FF2B5EF4-FFF2-40B4-BE49-F238E27FC236}">
                <a16:creationId xmlns:a16="http://schemas.microsoft.com/office/drawing/2014/main" id="{9AD79C7C-C419-1183-7013-DCF7BCD2792A}"/>
              </a:ext>
            </a:extLst>
          </p:cNvPr>
          <p:cNvSpPr txBox="1"/>
          <p:nvPr/>
        </p:nvSpPr>
        <p:spPr>
          <a:xfrm>
            <a:off x="7081837" y="3019424"/>
            <a:ext cx="1266825" cy="338554"/>
          </a:xfrm>
          <a:prstGeom prst="rect">
            <a:avLst/>
          </a:prstGeom>
          <a:noFill/>
          <a:ln>
            <a:solidFill>
              <a:schemeClr val="tx1"/>
            </a:solidFill>
          </a:ln>
        </p:spPr>
        <p:txBody>
          <a:bodyPr wrap="square" rtlCol="0">
            <a:spAutoFit/>
          </a:bodyPr>
          <a:lstStyle/>
          <a:p>
            <a:r>
              <a:rPr lang="en-US" sz="1600" dirty="0">
                <a:latin typeface="Arial Black" panose="020B0A04020102020204" pitchFamily="34" charset="0"/>
              </a:rPr>
              <a:t>Flask API</a:t>
            </a:r>
            <a:endParaRPr lang="en-IN" sz="1600" dirty="0">
              <a:latin typeface="Arial Black" panose="020B0A04020102020204" pitchFamily="34" charset="0"/>
            </a:endParaRPr>
          </a:p>
        </p:txBody>
      </p:sp>
      <p:cxnSp>
        <p:nvCxnSpPr>
          <p:cNvPr id="10" name="Straight Arrow Connector 9">
            <a:extLst>
              <a:ext uri="{FF2B5EF4-FFF2-40B4-BE49-F238E27FC236}">
                <a16:creationId xmlns:a16="http://schemas.microsoft.com/office/drawing/2014/main" id="{5D984E6D-2FA2-37ED-F2DB-7642E50428F8}"/>
              </a:ext>
            </a:extLst>
          </p:cNvPr>
          <p:cNvCxnSpPr/>
          <p:nvPr/>
        </p:nvCxnSpPr>
        <p:spPr>
          <a:xfrm>
            <a:off x="5848350" y="3086100"/>
            <a:ext cx="12096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4037F3AA-67E9-6EC4-7E21-03ED96A40E25}"/>
              </a:ext>
            </a:extLst>
          </p:cNvPr>
          <p:cNvCxnSpPr/>
          <p:nvPr/>
        </p:nvCxnSpPr>
        <p:spPr>
          <a:xfrm flipH="1">
            <a:off x="5824537" y="3188701"/>
            <a:ext cx="12573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1DEE229-3597-8BBC-F0BF-1FF1E77E834A}"/>
              </a:ext>
            </a:extLst>
          </p:cNvPr>
          <p:cNvSpPr txBox="1"/>
          <p:nvPr/>
        </p:nvSpPr>
        <p:spPr>
          <a:xfrm>
            <a:off x="5872162" y="2747546"/>
            <a:ext cx="1209675" cy="338554"/>
          </a:xfrm>
          <a:prstGeom prst="rect">
            <a:avLst/>
          </a:prstGeom>
          <a:noFill/>
        </p:spPr>
        <p:txBody>
          <a:bodyPr wrap="square" rtlCol="0">
            <a:spAutoFit/>
          </a:bodyPr>
          <a:lstStyle/>
          <a:p>
            <a:r>
              <a:rPr lang="en-US" sz="1600" dirty="0">
                <a:latin typeface="Arial Black" panose="020B0A04020102020204" pitchFamily="34" charset="0"/>
              </a:rPr>
              <a:t>Features</a:t>
            </a:r>
            <a:endParaRPr lang="en-IN" sz="1600" dirty="0">
              <a:latin typeface="Arial Black" panose="020B0A04020102020204" pitchFamily="34" charset="0"/>
            </a:endParaRPr>
          </a:p>
        </p:txBody>
      </p:sp>
      <p:sp>
        <p:nvSpPr>
          <p:cNvPr id="14" name="TextBox 13">
            <a:extLst>
              <a:ext uri="{FF2B5EF4-FFF2-40B4-BE49-F238E27FC236}">
                <a16:creationId xmlns:a16="http://schemas.microsoft.com/office/drawing/2014/main" id="{CA3E8271-6D44-365D-7E67-579749630216}"/>
              </a:ext>
            </a:extLst>
          </p:cNvPr>
          <p:cNvSpPr txBox="1"/>
          <p:nvPr/>
        </p:nvSpPr>
        <p:spPr>
          <a:xfrm>
            <a:off x="5807867" y="3209210"/>
            <a:ext cx="1338263" cy="338554"/>
          </a:xfrm>
          <a:prstGeom prst="rect">
            <a:avLst/>
          </a:prstGeom>
          <a:noFill/>
        </p:spPr>
        <p:txBody>
          <a:bodyPr wrap="square" rtlCol="0">
            <a:spAutoFit/>
          </a:bodyPr>
          <a:lstStyle/>
          <a:p>
            <a:r>
              <a:rPr lang="en-US" sz="1600" dirty="0">
                <a:latin typeface="Arial Black" panose="020B0A04020102020204" pitchFamily="34" charset="0"/>
              </a:rPr>
              <a:t>Prediction</a:t>
            </a:r>
            <a:endParaRPr lang="en-IN" sz="1600" dirty="0">
              <a:latin typeface="Arial Black" panose="020B0A04020102020204" pitchFamily="34" charset="0"/>
            </a:endParaRPr>
          </a:p>
        </p:txBody>
      </p:sp>
      <p:cxnSp>
        <p:nvCxnSpPr>
          <p:cNvPr id="16" name="Straight Arrow Connector 15">
            <a:extLst>
              <a:ext uri="{FF2B5EF4-FFF2-40B4-BE49-F238E27FC236}">
                <a16:creationId xmlns:a16="http://schemas.microsoft.com/office/drawing/2014/main" id="{F98B79AD-19CF-51FD-1FB1-904F68878F62}"/>
              </a:ext>
            </a:extLst>
          </p:cNvPr>
          <p:cNvCxnSpPr>
            <a:cxnSpLocks/>
          </p:cNvCxnSpPr>
          <p:nvPr/>
        </p:nvCxnSpPr>
        <p:spPr>
          <a:xfrm>
            <a:off x="8348662" y="3086100"/>
            <a:ext cx="10906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AFE4F46-69C1-1045-CCBE-F460D51218C1}"/>
              </a:ext>
            </a:extLst>
          </p:cNvPr>
          <p:cNvCxnSpPr/>
          <p:nvPr/>
        </p:nvCxnSpPr>
        <p:spPr>
          <a:xfrm flipH="1">
            <a:off x="8348662" y="3276600"/>
            <a:ext cx="10906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5240FEE1-D206-5BA2-1CC6-63306D9807CC}"/>
              </a:ext>
            </a:extLst>
          </p:cNvPr>
          <p:cNvSpPr txBox="1"/>
          <p:nvPr/>
        </p:nvSpPr>
        <p:spPr>
          <a:xfrm>
            <a:off x="9439275" y="2896313"/>
            <a:ext cx="1428750" cy="584775"/>
          </a:xfrm>
          <a:prstGeom prst="rect">
            <a:avLst/>
          </a:prstGeom>
          <a:noFill/>
          <a:ln>
            <a:solidFill>
              <a:schemeClr val="tx1"/>
            </a:solidFill>
          </a:ln>
        </p:spPr>
        <p:txBody>
          <a:bodyPr wrap="square" rtlCol="0">
            <a:spAutoFit/>
          </a:bodyPr>
          <a:lstStyle/>
          <a:p>
            <a:pPr algn="ctr"/>
            <a:r>
              <a:rPr lang="en-US" sz="1600" dirty="0">
                <a:latin typeface="Arial Black" panose="020B0A04020102020204" pitchFamily="34" charset="0"/>
              </a:rPr>
              <a:t>Website</a:t>
            </a:r>
          </a:p>
          <a:p>
            <a:pPr algn="ctr"/>
            <a:r>
              <a:rPr lang="en-US" sz="1600" dirty="0">
                <a:latin typeface="Arial Black" panose="020B0A04020102020204" pitchFamily="34" charset="0"/>
              </a:rPr>
              <a:t>(Front End)</a:t>
            </a:r>
            <a:endParaRPr lang="en-IN" sz="1600" dirty="0">
              <a:latin typeface="Arial Black" panose="020B0A04020102020204" pitchFamily="34" charset="0"/>
            </a:endParaRPr>
          </a:p>
        </p:txBody>
      </p:sp>
      <p:sp>
        <p:nvSpPr>
          <p:cNvPr id="20" name="TextBox 19">
            <a:extLst>
              <a:ext uri="{FF2B5EF4-FFF2-40B4-BE49-F238E27FC236}">
                <a16:creationId xmlns:a16="http://schemas.microsoft.com/office/drawing/2014/main" id="{A293C8E4-D60D-D282-CA61-A30A687B0A97}"/>
              </a:ext>
            </a:extLst>
          </p:cNvPr>
          <p:cNvSpPr txBox="1"/>
          <p:nvPr/>
        </p:nvSpPr>
        <p:spPr>
          <a:xfrm>
            <a:off x="8267700" y="2544488"/>
            <a:ext cx="1266824" cy="584775"/>
          </a:xfrm>
          <a:prstGeom prst="rect">
            <a:avLst/>
          </a:prstGeom>
          <a:noFill/>
        </p:spPr>
        <p:txBody>
          <a:bodyPr wrap="square" rtlCol="0">
            <a:spAutoFit/>
          </a:bodyPr>
          <a:lstStyle/>
          <a:p>
            <a:pPr algn="ctr"/>
            <a:r>
              <a:rPr lang="en-US" sz="1600" dirty="0">
                <a:latin typeface="Arial Black" panose="020B0A04020102020204" pitchFamily="34" charset="0"/>
              </a:rPr>
              <a:t>Input Features</a:t>
            </a:r>
            <a:endParaRPr lang="en-IN" sz="1600" dirty="0">
              <a:latin typeface="Arial Black" panose="020B0A04020102020204" pitchFamily="34" charset="0"/>
            </a:endParaRPr>
          </a:p>
        </p:txBody>
      </p:sp>
      <p:sp>
        <p:nvSpPr>
          <p:cNvPr id="21" name="TextBox 20">
            <a:extLst>
              <a:ext uri="{FF2B5EF4-FFF2-40B4-BE49-F238E27FC236}">
                <a16:creationId xmlns:a16="http://schemas.microsoft.com/office/drawing/2014/main" id="{DA99E4B9-A8D8-D6F1-E244-A5E7B5C213AE}"/>
              </a:ext>
            </a:extLst>
          </p:cNvPr>
          <p:cNvSpPr txBox="1"/>
          <p:nvPr/>
        </p:nvSpPr>
        <p:spPr>
          <a:xfrm>
            <a:off x="8308181" y="3319050"/>
            <a:ext cx="1185862" cy="584775"/>
          </a:xfrm>
          <a:prstGeom prst="rect">
            <a:avLst/>
          </a:prstGeom>
          <a:noFill/>
        </p:spPr>
        <p:txBody>
          <a:bodyPr wrap="square" rtlCol="0">
            <a:spAutoFit/>
          </a:bodyPr>
          <a:lstStyle/>
          <a:p>
            <a:pPr algn="ctr"/>
            <a:r>
              <a:rPr lang="en-US" sz="1600" dirty="0">
                <a:latin typeface="Arial Black" panose="020B0A04020102020204" pitchFamily="34" charset="0"/>
              </a:rPr>
              <a:t>Output Features</a:t>
            </a:r>
            <a:endParaRPr lang="en-IN" sz="1600" dirty="0">
              <a:latin typeface="Arial Black" panose="020B0A04020102020204" pitchFamily="34" charset="0"/>
            </a:endParaRPr>
          </a:p>
        </p:txBody>
      </p:sp>
      <p:cxnSp>
        <p:nvCxnSpPr>
          <p:cNvPr id="23" name="Straight Arrow Connector 22">
            <a:extLst>
              <a:ext uri="{FF2B5EF4-FFF2-40B4-BE49-F238E27FC236}">
                <a16:creationId xmlns:a16="http://schemas.microsoft.com/office/drawing/2014/main" id="{159E85DE-0A34-BABF-8665-F574E4E0230B}"/>
              </a:ext>
            </a:extLst>
          </p:cNvPr>
          <p:cNvCxnSpPr/>
          <p:nvPr/>
        </p:nvCxnSpPr>
        <p:spPr>
          <a:xfrm>
            <a:off x="5457825" y="3481088"/>
            <a:ext cx="0" cy="10718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A060C7EF-68BC-4C88-EC52-3D8C6268AB10}"/>
              </a:ext>
            </a:extLst>
          </p:cNvPr>
          <p:cNvCxnSpPr>
            <a:cxnSpLocks/>
          </p:cNvCxnSpPr>
          <p:nvPr/>
        </p:nvCxnSpPr>
        <p:spPr>
          <a:xfrm flipV="1">
            <a:off x="3829050" y="3481088"/>
            <a:ext cx="0" cy="10718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2A781B46-0D3B-C505-51BF-7045EA51F9CF}"/>
              </a:ext>
            </a:extLst>
          </p:cNvPr>
          <p:cNvSpPr txBox="1"/>
          <p:nvPr/>
        </p:nvSpPr>
        <p:spPr>
          <a:xfrm>
            <a:off x="3019425" y="4552950"/>
            <a:ext cx="3076575" cy="830997"/>
          </a:xfrm>
          <a:prstGeom prst="rect">
            <a:avLst/>
          </a:prstGeom>
          <a:noFill/>
          <a:ln>
            <a:solidFill>
              <a:schemeClr val="tx1"/>
            </a:solidFill>
          </a:ln>
        </p:spPr>
        <p:txBody>
          <a:bodyPr wrap="square" rtlCol="0">
            <a:spAutoFit/>
          </a:bodyPr>
          <a:lstStyle/>
          <a:p>
            <a:pPr algn="ctr"/>
            <a:r>
              <a:rPr lang="en-US" sz="1600" dirty="0">
                <a:latin typeface="Arial Black" panose="020B0A04020102020204" pitchFamily="34" charset="0"/>
              </a:rPr>
              <a:t>Model save in pickle after training and reload for prediction</a:t>
            </a:r>
            <a:endParaRPr lang="en-IN" sz="1600" dirty="0">
              <a:latin typeface="Arial Black" panose="020B0A04020102020204" pitchFamily="34" charset="0"/>
            </a:endParaRPr>
          </a:p>
        </p:txBody>
      </p:sp>
      <p:sp>
        <p:nvSpPr>
          <p:cNvPr id="29" name="TextBox 28">
            <a:extLst>
              <a:ext uri="{FF2B5EF4-FFF2-40B4-BE49-F238E27FC236}">
                <a16:creationId xmlns:a16="http://schemas.microsoft.com/office/drawing/2014/main" id="{F8F3BDE1-E7A5-E73F-B974-2E09919B0C8B}"/>
              </a:ext>
            </a:extLst>
          </p:cNvPr>
          <p:cNvSpPr txBox="1"/>
          <p:nvPr/>
        </p:nvSpPr>
        <p:spPr>
          <a:xfrm>
            <a:off x="2009777" y="3724631"/>
            <a:ext cx="1790695" cy="584775"/>
          </a:xfrm>
          <a:prstGeom prst="rect">
            <a:avLst/>
          </a:prstGeom>
          <a:noFill/>
        </p:spPr>
        <p:txBody>
          <a:bodyPr wrap="square" rtlCol="0">
            <a:spAutoFit/>
          </a:bodyPr>
          <a:lstStyle/>
          <a:p>
            <a:r>
              <a:rPr lang="en-US" sz="1600" dirty="0">
                <a:latin typeface="Arial Black" panose="020B0A04020102020204" pitchFamily="34" charset="0"/>
              </a:rPr>
              <a:t>Model Save</a:t>
            </a:r>
          </a:p>
          <a:p>
            <a:r>
              <a:rPr lang="en-US" sz="1600" dirty="0">
                <a:latin typeface="Arial Black" panose="020B0A04020102020204" pitchFamily="34" charset="0"/>
              </a:rPr>
              <a:t>(Serialization)</a:t>
            </a:r>
            <a:endParaRPr lang="en-IN" sz="1600" dirty="0">
              <a:latin typeface="Arial Black" panose="020B0A04020102020204" pitchFamily="34" charset="0"/>
            </a:endParaRPr>
          </a:p>
        </p:txBody>
      </p:sp>
      <p:sp>
        <p:nvSpPr>
          <p:cNvPr id="30" name="TextBox 29">
            <a:extLst>
              <a:ext uri="{FF2B5EF4-FFF2-40B4-BE49-F238E27FC236}">
                <a16:creationId xmlns:a16="http://schemas.microsoft.com/office/drawing/2014/main" id="{03E85A6D-78CE-B0CF-E4E3-A7E2CF25E356}"/>
              </a:ext>
            </a:extLst>
          </p:cNvPr>
          <p:cNvSpPr txBox="1"/>
          <p:nvPr/>
        </p:nvSpPr>
        <p:spPr>
          <a:xfrm>
            <a:off x="5429246" y="3752967"/>
            <a:ext cx="2200275" cy="584775"/>
          </a:xfrm>
          <a:prstGeom prst="rect">
            <a:avLst/>
          </a:prstGeom>
          <a:noFill/>
        </p:spPr>
        <p:txBody>
          <a:bodyPr wrap="square" rtlCol="0">
            <a:spAutoFit/>
          </a:bodyPr>
          <a:lstStyle/>
          <a:p>
            <a:pPr algn="ctr"/>
            <a:r>
              <a:rPr lang="en-US" sz="1600" dirty="0">
                <a:latin typeface="Arial Black" panose="020B0A04020102020204" pitchFamily="34" charset="0"/>
              </a:rPr>
              <a:t>Model Reload </a:t>
            </a:r>
          </a:p>
          <a:p>
            <a:pPr algn="ctr"/>
            <a:r>
              <a:rPr lang="en-US" sz="1600" dirty="0">
                <a:latin typeface="Arial Black" panose="020B0A04020102020204" pitchFamily="34" charset="0"/>
              </a:rPr>
              <a:t>(De-Serialization)</a:t>
            </a:r>
            <a:endParaRPr lang="en-IN" sz="1600" dirty="0">
              <a:latin typeface="Arial Black" panose="020B0A04020102020204" pitchFamily="34" charset="0"/>
            </a:endParaRPr>
          </a:p>
        </p:txBody>
      </p:sp>
    </p:spTree>
    <p:extLst>
      <p:ext uri="{BB962C8B-B14F-4D97-AF65-F5344CB8AC3E}">
        <p14:creationId xmlns:p14="http://schemas.microsoft.com/office/powerpoint/2010/main" val="352856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580A-8F61-58F4-8A2D-D0CDC904201C}"/>
              </a:ext>
            </a:extLst>
          </p:cNvPr>
          <p:cNvSpPr>
            <a:spLocks noGrp="1"/>
          </p:cNvSpPr>
          <p:nvPr>
            <p:ph type="title"/>
          </p:nvPr>
        </p:nvSpPr>
        <p:spPr/>
        <p:txBody>
          <a:bodyPr>
            <a:normAutofit/>
          </a:bodyPr>
          <a:lstStyle/>
          <a:p>
            <a:r>
              <a:rPr lang="en-IN" sz="4000" b="1" dirty="0">
                <a:latin typeface="Lato" panose="020F0502020204030203" pitchFamily="34" charset="0"/>
                <a:ea typeface="Lato" panose="020F0502020204030203" pitchFamily="34" charset="0"/>
                <a:cs typeface="Lato" panose="020F0502020204030203" pitchFamily="34" charset="0"/>
              </a:rPr>
              <a:t>Algorithms</a:t>
            </a:r>
          </a:p>
        </p:txBody>
      </p:sp>
      <p:sp>
        <p:nvSpPr>
          <p:cNvPr id="3" name="Content Placeholder 2">
            <a:extLst>
              <a:ext uri="{FF2B5EF4-FFF2-40B4-BE49-F238E27FC236}">
                <a16:creationId xmlns:a16="http://schemas.microsoft.com/office/drawing/2014/main" id="{A32FAE9E-3CC5-FF64-4DA9-DAC4B09AA7A9}"/>
              </a:ext>
            </a:extLst>
          </p:cNvPr>
          <p:cNvSpPr>
            <a:spLocks noGrp="1"/>
          </p:cNvSpPr>
          <p:nvPr>
            <p:ph idx="1"/>
          </p:nvPr>
        </p:nvSpPr>
        <p:spPr>
          <a:xfrm>
            <a:off x="838200" y="1625600"/>
            <a:ext cx="10515600" cy="4551363"/>
          </a:xfrm>
        </p:spPr>
        <p:txBody>
          <a:bodyPr>
            <a:normAutofit/>
          </a:bodyPr>
          <a:lstStyle/>
          <a:p>
            <a:pPr>
              <a:buFont typeface="Wingdings" panose="05000000000000000000" pitchFamily="2" charset="2"/>
              <a:buChar char="Ø"/>
            </a:pPr>
            <a:r>
              <a:rPr lang="en-IN" sz="2400" b="1" dirty="0">
                <a:latin typeface="Lato" panose="020F0502020204030203" pitchFamily="34" charset="0"/>
                <a:ea typeface="Lato" panose="020F0502020204030203" pitchFamily="34" charset="0"/>
                <a:cs typeface="Lato" panose="020F0502020204030203" pitchFamily="34" charset="0"/>
              </a:rPr>
              <a:t>Logistic Regression : </a:t>
            </a:r>
            <a:r>
              <a:rPr lang="en-IN" sz="2000" dirty="0">
                <a:latin typeface="Lato" panose="020F0502020204030203" pitchFamily="34" charset="0"/>
                <a:ea typeface="Lato" panose="020F0502020204030203" pitchFamily="34" charset="0"/>
                <a:cs typeface="Lato" panose="020F0502020204030203" pitchFamily="34" charset="0"/>
              </a:rPr>
              <a:t>It is a popular machine learning algorithm used for binary classification of tasks , It is used in various fields like medicine , finance(credit scoring).</a:t>
            </a:r>
          </a:p>
          <a:p>
            <a:pPr>
              <a:buFont typeface="Wingdings" panose="05000000000000000000" pitchFamily="2" charset="2"/>
              <a:buChar char="Ø"/>
            </a:pPr>
            <a:r>
              <a:rPr lang="en-IN" sz="2400" b="1" dirty="0">
                <a:latin typeface="Lato" panose="020F0502020204030203" pitchFamily="34" charset="0"/>
                <a:ea typeface="Lato" panose="020F0502020204030203" pitchFamily="34" charset="0"/>
                <a:cs typeface="Lato" panose="020F0502020204030203" pitchFamily="34" charset="0"/>
              </a:rPr>
              <a:t>Decision Tree : </a:t>
            </a:r>
            <a:r>
              <a:rPr lang="en-IN" sz="2000" dirty="0">
                <a:latin typeface="Lato" panose="020F0502020204030203" pitchFamily="34" charset="0"/>
                <a:ea typeface="Lato" panose="020F0502020204030203" pitchFamily="34" charset="0"/>
                <a:cs typeface="Lato" panose="020F0502020204030203" pitchFamily="34" charset="0"/>
              </a:rPr>
              <a:t>A decision tree in machine learning is a versatile and supervised learning algorithm used for both classification and regression tasks. Decision Tree is popular in machine learning because they are easy to understand and visualize.</a:t>
            </a:r>
          </a:p>
          <a:p>
            <a:pPr>
              <a:buFont typeface="Wingdings" panose="05000000000000000000" pitchFamily="2" charset="2"/>
              <a:buChar char="Ø"/>
            </a:pPr>
            <a:r>
              <a:rPr lang="en-IN" sz="2400" b="1" dirty="0">
                <a:latin typeface="Lato" panose="020F0502020204030203" pitchFamily="34" charset="0"/>
                <a:ea typeface="Lato" panose="020F0502020204030203" pitchFamily="34" charset="0"/>
                <a:cs typeface="Lato" panose="020F0502020204030203" pitchFamily="34" charset="0"/>
              </a:rPr>
              <a:t>Support Vector Machine : </a:t>
            </a:r>
            <a:r>
              <a:rPr lang="en-IN" sz="2000" dirty="0">
                <a:latin typeface="Lato" panose="020F0502020204030203" pitchFamily="34" charset="0"/>
                <a:ea typeface="Lato" panose="020F0502020204030203" pitchFamily="34" charset="0"/>
                <a:cs typeface="Lato" panose="020F0502020204030203" pitchFamily="34" charset="0"/>
              </a:rPr>
              <a:t>SVMs are widely used in various applications ,such as image classification , text categorization and bioinformatics . They are valued for their ability to handle high dimensional data and effectively separate data into different classes.</a:t>
            </a:r>
          </a:p>
          <a:p>
            <a:pPr>
              <a:buFont typeface="Wingdings" panose="05000000000000000000" pitchFamily="2" charset="2"/>
              <a:buChar char="Ø"/>
            </a:pPr>
            <a:r>
              <a:rPr lang="en-IN" sz="2400" b="1" dirty="0">
                <a:latin typeface="Lato" panose="020F0502020204030203" pitchFamily="34" charset="0"/>
                <a:ea typeface="Lato" panose="020F0502020204030203" pitchFamily="34" charset="0"/>
                <a:cs typeface="Lato" panose="020F0502020204030203" pitchFamily="34" charset="0"/>
              </a:rPr>
              <a:t>K-Nearest Neighbour :</a:t>
            </a:r>
            <a:r>
              <a:rPr lang="en-IN" sz="2000" dirty="0">
                <a:latin typeface="Lato" panose="020F0502020204030203" pitchFamily="34" charset="0"/>
                <a:ea typeface="Lato" panose="020F0502020204030203" pitchFamily="34" charset="0"/>
                <a:cs typeface="Lato" panose="020F0502020204030203" pitchFamily="34" charset="0"/>
              </a:rPr>
              <a:t> It is a simple and versatile supervised machine learning algorithm used for classification and regression of tasks . KNN is easy to understand and implement , but it may not perform well on high-dimensional data or with </a:t>
            </a:r>
            <a:r>
              <a:rPr lang="en-IN" sz="2000" dirty="0" err="1">
                <a:latin typeface="Lato" panose="020F0502020204030203" pitchFamily="34" charset="0"/>
                <a:ea typeface="Lato" panose="020F0502020204030203" pitchFamily="34" charset="0"/>
                <a:cs typeface="Lato" panose="020F0502020204030203" pitchFamily="34" charset="0"/>
              </a:rPr>
              <a:t>laege</a:t>
            </a:r>
            <a:r>
              <a:rPr lang="en-IN" sz="2000" dirty="0">
                <a:latin typeface="Lato" panose="020F0502020204030203" pitchFamily="34" charset="0"/>
                <a:ea typeface="Lato" panose="020F0502020204030203" pitchFamily="34" charset="0"/>
                <a:cs typeface="Lato" panose="020F0502020204030203" pitchFamily="34" charset="0"/>
              </a:rPr>
              <a:t> datasets due to computational and memory requirements . Choosing the right value of K and appropriate distance metrics id important for the success of KNN in machine learning.</a:t>
            </a:r>
            <a:endParaRPr lang="en-IN"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78695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E02130-C178-074B-0EF8-5B922BE750EE}"/>
              </a:ext>
            </a:extLst>
          </p:cNvPr>
          <p:cNvSpPr>
            <a:spLocks noGrp="1"/>
          </p:cNvSpPr>
          <p:nvPr>
            <p:ph idx="1"/>
          </p:nvPr>
        </p:nvSpPr>
        <p:spPr>
          <a:xfrm>
            <a:off x="838200" y="1143000"/>
            <a:ext cx="10515600" cy="5033963"/>
          </a:xfrm>
        </p:spPr>
        <p:txBody>
          <a:bodyPr>
            <a:normAutofit/>
          </a:bodyPr>
          <a:lstStyle/>
          <a:p>
            <a:pPr>
              <a:buFont typeface="Wingdings" panose="05000000000000000000" pitchFamily="2" charset="2"/>
              <a:buChar char="Ø"/>
            </a:pPr>
            <a:r>
              <a:rPr lang="en-IN" sz="2400" b="1" dirty="0">
                <a:latin typeface="Lato" panose="020F0502020204030203" pitchFamily="34" charset="0"/>
                <a:ea typeface="Lato" panose="020F0502020204030203" pitchFamily="34" charset="0"/>
                <a:cs typeface="Lato" panose="020F0502020204030203" pitchFamily="34" charset="0"/>
              </a:rPr>
              <a:t>Extreme Gradient Boosting : </a:t>
            </a:r>
            <a:r>
              <a:rPr lang="en-IN" sz="2000" dirty="0">
                <a:latin typeface="Lato" panose="020F0502020204030203" pitchFamily="34" charset="0"/>
                <a:ea typeface="Lato" panose="020F0502020204030203" pitchFamily="34" charset="0"/>
                <a:cs typeface="Lato" panose="020F0502020204030203" pitchFamily="34" charset="0"/>
              </a:rPr>
              <a:t>It is commonly referred to as XG Boost . It is particularly known for its speed and performance . XG Boost combines the predictions from multiple weak models(typically decision trees) to create a strong predictive model.</a:t>
            </a:r>
          </a:p>
          <a:p>
            <a:pPr>
              <a:buFont typeface="Wingdings" panose="05000000000000000000" pitchFamily="2" charset="2"/>
              <a:buChar char="Ø"/>
            </a:pPr>
            <a:r>
              <a:rPr lang="en-IN" sz="2400" b="1" dirty="0">
                <a:latin typeface="Lato" panose="020F0502020204030203" pitchFamily="34" charset="0"/>
                <a:ea typeface="Lato" panose="020F0502020204030203" pitchFamily="34" charset="0"/>
                <a:cs typeface="Lato" panose="020F0502020204030203" pitchFamily="34" charset="0"/>
              </a:rPr>
              <a:t>Random Forest : </a:t>
            </a:r>
            <a:r>
              <a:rPr lang="en-IN" sz="2000" dirty="0">
                <a:latin typeface="Lato" panose="020F0502020204030203" pitchFamily="34" charset="0"/>
                <a:ea typeface="Lato" panose="020F0502020204030203" pitchFamily="34" charset="0"/>
                <a:cs typeface="Lato" panose="020F0502020204030203" pitchFamily="34" charset="0"/>
              </a:rPr>
              <a:t>Random Forest’s has the ability to handle high-dimensional data , outliers and noisy data along with its simplicity and strong predictive performance has made it popular choice in machine learning for tasks where accuracy and robustness are essential.</a:t>
            </a:r>
          </a:p>
          <a:p>
            <a:pPr>
              <a:buFont typeface="Wingdings" panose="05000000000000000000" pitchFamily="2" charset="2"/>
              <a:buChar char="Ø"/>
            </a:pPr>
            <a:r>
              <a:rPr lang="en-IN" sz="2400" b="1" dirty="0">
                <a:latin typeface="Lato" panose="020F0502020204030203" pitchFamily="34" charset="0"/>
                <a:ea typeface="Lato" panose="020F0502020204030203" pitchFamily="34" charset="0"/>
                <a:cs typeface="Lato" panose="020F0502020204030203" pitchFamily="34" charset="0"/>
              </a:rPr>
              <a:t>Gradient Boosted Decision Tree : </a:t>
            </a:r>
            <a:r>
              <a:rPr lang="en-IN" sz="2000" dirty="0">
                <a:latin typeface="Lato" panose="020F0502020204030203" pitchFamily="34" charset="0"/>
                <a:ea typeface="Lato" panose="020F0502020204030203" pitchFamily="34" charset="0"/>
                <a:cs typeface="Lato" panose="020F0502020204030203" pitchFamily="34" charset="0"/>
              </a:rPr>
              <a:t>GBDT is known for its high predictive accuracy and robustness against overfitting . Popular implementations of GBDT include XG Boost and Gradient Boosting Regressor.</a:t>
            </a:r>
          </a:p>
        </p:txBody>
      </p:sp>
    </p:spTree>
    <p:extLst>
      <p:ext uri="{BB962C8B-B14F-4D97-AF65-F5344CB8AC3E}">
        <p14:creationId xmlns:p14="http://schemas.microsoft.com/office/powerpoint/2010/main" val="157684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2FEC7-169A-1E3B-D7A1-357C8BFB5053}"/>
              </a:ext>
            </a:extLst>
          </p:cNvPr>
          <p:cNvSpPr>
            <a:spLocks noGrp="1"/>
          </p:cNvSpPr>
          <p:nvPr>
            <p:ph type="title"/>
          </p:nvPr>
        </p:nvSpPr>
        <p:spPr/>
        <p:txBody>
          <a:bodyPr>
            <a:normAutofit/>
          </a:bodyPr>
          <a:lstStyle/>
          <a:p>
            <a:r>
              <a:rPr lang="en-IN" sz="4000" b="1" dirty="0">
                <a:latin typeface="Lato" panose="020F0502020204030203" pitchFamily="34" charset="0"/>
                <a:ea typeface="Lato" panose="020F0502020204030203" pitchFamily="34" charset="0"/>
                <a:cs typeface="Lato" panose="020F0502020204030203" pitchFamily="34" charset="0"/>
              </a:rPr>
              <a:t>Modules</a:t>
            </a:r>
          </a:p>
        </p:txBody>
      </p:sp>
      <p:sp>
        <p:nvSpPr>
          <p:cNvPr id="3" name="Content Placeholder 2">
            <a:extLst>
              <a:ext uri="{FF2B5EF4-FFF2-40B4-BE49-F238E27FC236}">
                <a16:creationId xmlns:a16="http://schemas.microsoft.com/office/drawing/2014/main" id="{6500C47F-FA01-5F3C-131E-09C387AE2545}"/>
              </a:ext>
            </a:extLst>
          </p:cNvPr>
          <p:cNvSpPr>
            <a:spLocks noGrp="1"/>
          </p:cNvSpPr>
          <p:nvPr>
            <p:ph idx="1"/>
          </p:nvPr>
        </p:nvSpPr>
        <p:spPr/>
        <p:txBody>
          <a:bodyPr>
            <a:noAutofit/>
          </a:bodyPr>
          <a:lstStyle/>
          <a:p>
            <a:pPr algn="just">
              <a:lnSpc>
                <a:spcPct val="150000"/>
              </a:lnSpc>
            </a:pPr>
            <a:r>
              <a:rPr lang="en-IN" sz="2000" dirty="0">
                <a:effectLst/>
                <a:latin typeface="Lato" panose="020F0502020204030203" pitchFamily="34" charset="0"/>
                <a:ea typeface="Lato" panose="020F0502020204030203" pitchFamily="34" charset="0"/>
                <a:cs typeface="Lato" panose="020F0502020204030203" pitchFamily="34" charset="0"/>
              </a:rPr>
              <a:t>The process of predicting multiple diseases can be broken down into several steps:</a:t>
            </a:r>
          </a:p>
          <a:p>
            <a:pPr marL="342900" lvl="0" indent="-342900" algn="just">
              <a:lnSpc>
                <a:spcPct val="150000"/>
              </a:lnSpc>
              <a:buFont typeface="+mj-lt"/>
              <a:buAutoNum type="arabicPeriod"/>
              <a:tabLst>
                <a:tab pos="269875" algn="l"/>
              </a:tabLst>
            </a:pPr>
            <a:r>
              <a:rPr lang="en-IN" sz="2000" b="1" dirty="0">
                <a:effectLst/>
                <a:latin typeface="Arial Black" panose="020B0A04020102020204" pitchFamily="34" charset="0"/>
                <a:ea typeface="Lato" panose="020F0502020204030203" pitchFamily="34" charset="0"/>
                <a:cs typeface="Lato" panose="020F0502020204030203" pitchFamily="34" charset="0"/>
              </a:rPr>
              <a:t>Data collection</a:t>
            </a:r>
            <a:r>
              <a:rPr lang="en-IN" sz="2000" dirty="0">
                <a:effectLst/>
                <a:latin typeface="Lato" panose="020F0502020204030203" pitchFamily="34" charset="0"/>
                <a:ea typeface="Lato" panose="020F0502020204030203" pitchFamily="34" charset="0"/>
                <a:cs typeface="Lato" panose="020F0502020204030203" pitchFamily="34" charset="0"/>
              </a:rPr>
              <a:t> The first step is to gather data from various sources such as electronic health records, medical literature, and patient surveys. This data should include information such as patient demographics, medical history, symptoms, lab results, and imaging findings.</a:t>
            </a:r>
          </a:p>
          <a:p>
            <a:pPr marL="342900" lvl="0" indent="-342900" algn="just">
              <a:lnSpc>
                <a:spcPct val="150000"/>
              </a:lnSpc>
              <a:buFont typeface="+mj-lt"/>
              <a:buAutoNum type="arabicPeriod"/>
              <a:tabLst>
                <a:tab pos="269875" algn="l"/>
              </a:tabLst>
            </a:pPr>
            <a:r>
              <a:rPr lang="en-IN" sz="2000" b="1" dirty="0">
                <a:effectLst/>
                <a:latin typeface="Arial Black" pitchFamily="34" charset="0"/>
                <a:ea typeface="Lato" panose="020F0502020204030203" pitchFamily="34" charset="0"/>
                <a:cs typeface="Lato" panose="020F0502020204030203" pitchFamily="34" charset="0"/>
              </a:rPr>
              <a:t>Data preprocessing</a:t>
            </a:r>
            <a:r>
              <a:rPr lang="en-IN" sz="2000" dirty="0">
                <a:effectLst/>
                <a:latin typeface="Lato" panose="020F0502020204030203" pitchFamily="34" charset="0"/>
                <a:ea typeface="Lato" panose="020F0502020204030203" pitchFamily="34" charset="0"/>
                <a:cs typeface="Lato" panose="020F0502020204030203" pitchFamily="34" charset="0"/>
              </a:rPr>
              <a:t> The collected data needs to be </a:t>
            </a:r>
            <a:r>
              <a:rPr lang="en-IN" sz="2000" dirty="0" err="1">
                <a:effectLst/>
                <a:latin typeface="Lato" panose="020F0502020204030203" pitchFamily="34" charset="0"/>
                <a:ea typeface="Lato" panose="020F0502020204030203" pitchFamily="34" charset="0"/>
                <a:cs typeface="Lato" panose="020F0502020204030203" pitchFamily="34" charset="0"/>
              </a:rPr>
              <a:t>preprocessed</a:t>
            </a:r>
            <a:r>
              <a:rPr lang="en-IN" sz="2000" dirty="0">
                <a:effectLst/>
                <a:latin typeface="Lato" panose="020F0502020204030203" pitchFamily="34" charset="0"/>
                <a:ea typeface="Lato" panose="020F0502020204030203" pitchFamily="34" charset="0"/>
                <a:cs typeface="Lato" panose="020F0502020204030203" pitchFamily="34" charset="0"/>
              </a:rPr>
              <a:t> to remove any irrelevant or incomplete information, correct errors, and standardize the format. This step is crucial for ensuring the quality and accuracy of the data.</a:t>
            </a:r>
            <a:endParaRPr lang="en-IN"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31170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C10858-D1EA-7FCA-3CA4-A942DB344389}"/>
              </a:ext>
            </a:extLst>
          </p:cNvPr>
          <p:cNvSpPr txBox="1"/>
          <p:nvPr/>
        </p:nvSpPr>
        <p:spPr>
          <a:xfrm>
            <a:off x="884723" y="1066022"/>
            <a:ext cx="10422554" cy="4186531"/>
          </a:xfrm>
          <a:prstGeom prst="rect">
            <a:avLst/>
          </a:prstGeom>
          <a:noFill/>
        </p:spPr>
        <p:txBody>
          <a:bodyPr wrap="square">
            <a:spAutoFit/>
          </a:bodyPr>
          <a:lstStyle/>
          <a:p>
            <a:pPr marL="457200" lvl="0" indent="-457200">
              <a:lnSpc>
                <a:spcPct val="150000"/>
              </a:lnSpc>
              <a:buAutoNum type="arabicPeriod" startAt="3"/>
              <a:tabLst>
                <a:tab pos="269875" algn="l"/>
              </a:tabLst>
            </a:pPr>
            <a:r>
              <a:rPr lang="en-US" sz="2000" dirty="0">
                <a:latin typeface="Arial Black" panose="020B0A04020102020204" pitchFamily="34" charset="0"/>
                <a:ea typeface="Lato" panose="020F0502020204030203" pitchFamily="34" charset="0"/>
                <a:cs typeface="Lato" panose="020F0502020204030203" pitchFamily="34" charset="0"/>
              </a:rPr>
              <a:t>Feature extraction and selection </a:t>
            </a:r>
            <a:r>
              <a:rPr lang="en-US" sz="2000" dirty="0">
                <a:latin typeface="Lato" panose="020F0502020204030203" pitchFamily="34" charset="0"/>
                <a:ea typeface="Lato" panose="020F0502020204030203" pitchFamily="34" charset="0"/>
                <a:cs typeface="Lato" panose="020F0502020204030203" pitchFamily="34" charset="0"/>
              </a:rPr>
              <a:t>Next, relevant features need to be extracted</a:t>
            </a:r>
          </a:p>
          <a:p>
            <a:pPr lvl="0">
              <a:lnSpc>
                <a:spcPct val="150000"/>
              </a:lnSpc>
              <a:tabLst>
                <a:tab pos="269875" algn="l"/>
              </a:tabLst>
            </a:pPr>
            <a:r>
              <a:rPr lang="en-US" sz="2000" dirty="0">
                <a:latin typeface="Lato" panose="020F0502020204030203" pitchFamily="34" charset="0"/>
                <a:ea typeface="Lato" panose="020F0502020204030203" pitchFamily="34" charset="0"/>
                <a:cs typeface="Lato" panose="020F0502020204030203" pitchFamily="34" charset="0"/>
              </a:rPr>
              <a:t>       from the preprocessed data, which can help in predicting the diseases. This process can   	   involve statistical methods, machine learning algorithms, or expert knowledge. Once</a:t>
            </a:r>
          </a:p>
          <a:p>
            <a:pPr lvl="0">
              <a:lnSpc>
                <a:spcPct val="150000"/>
              </a:lnSpc>
              <a:tabLst>
                <a:tab pos="269875" algn="l"/>
              </a:tabLst>
            </a:pPr>
            <a:r>
              <a:rPr lang="en-US" sz="2000" dirty="0">
                <a:latin typeface="Lato" panose="020F0502020204030203" pitchFamily="34" charset="0"/>
                <a:ea typeface="Lato" panose="020F0502020204030203" pitchFamily="34" charset="0"/>
                <a:cs typeface="Lato" panose="020F0502020204030203" pitchFamily="34" charset="0"/>
              </a:rPr>
              <a:t>       features have been extracted, a feature selection algorithm can be used to identify the</a:t>
            </a:r>
          </a:p>
          <a:p>
            <a:pPr lvl="0">
              <a:lnSpc>
                <a:spcPct val="150000"/>
              </a:lnSpc>
              <a:tabLst>
                <a:tab pos="269875" algn="l"/>
              </a:tabLst>
            </a:pPr>
            <a:r>
              <a:rPr lang="en-US" sz="2000" dirty="0">
                <a:latin typeface="Lato" panose="020F0502020204030203" pitchFamily="34" charset="0"/>
                <a:ea typeface="Lato" panose="020F0502020204030203" pitchFamily="34" charset="0"/>
                <a:cs typeface="Lato" panose="020F0502020204030203" pitchFamily="34" charset="0"/>
              </a:rPr>
              <a:t>       most important features for predicting multiple diseases.</a:t>
            </a:r>
          </a:p>
          <a:p>
            <a:pPr marL="457200" lvl="0" indent="-457200">
              <a:lnSpc>
                <a:spcPct val="150000"/>
              </a:lnSpc>
              <a:buAutoNum type="arabicPeriod" startAt="4"/>
              <a:tabLst>
                <a:tab pos="269875" algn="l"/>
              </a:tabLst>
            </a:pPr>
            <a:r>
              <a:rPr lang="en-US" sz="2000" dirty="0">
                <a:latin typeface="Arial Black" panose="020B0A04020102020204" pitchFamily="34" charset="0"/>
                <a:ea typeface="Lato" panose="020F0502020204030203" pitchFamily="34" charset="0"/>
                <a:cs typeface="Lato" panose="020F0502020204030203" pitchFamily="34" charset="0"/>
              </a:rPr>
              <a:t>Model selection and training </a:t>
            </a:r>
            <a:r>
              <a:rPr lang="en-US" sz="2000" dirty="0">
                <a:latin typeface="Lato" panose="020F0502020204030203" pitchFamily="34" charset="0"/>
                <a:ea typeface="Lato" panose="020F0502020204030203" pitchFamily="34" charset="0"/>
                <a:cs typeface="Lato" panose="020F0502020204030203" pitchFamily="34" charset="0"/>
              </a:rPr>
              <a:t>After feature selection, a suitable machine learning</a:t>
            </a:r>
          </a:p>
          <a:p>
            <a:pPr lvl="0">
              <a:lnSpc>
                <a:spcPct val="150000"/>
              </a:lnSpc>
              <a:tabLst>
                <a:tab pos="269875" algn="l"/>
              </a:tabLst>
            </a:pPr>
            <a:r>
              <a:rPr lang="en-US" sz="2000" dirty="0">
                <a:latin typeface="Lato" panose="020F0502020204030203" pitchFamily="34" charset="0"/>
                <a:ea typeface="Lato" panose="020F0502020204030203" pitchFamily="34" charset="0"/>
                <a:cs typeface="Lato" panose="020F0502020204030203" pitchFamily="34" charset="0"/>
              </a:rPr>
              <a:t>       model needs to be chosen to predict the multiple diseases. This can involve techniques</a:t>
            </a:r>
          </a:p>
          <a:p>
            <a:pPr lvl="0">
              <a:lnSpc>
                <a:spcPct val="150000"/>
              </a:lnSpc>
              <a:tabLst>
                <a:tab pos="269875" algn="l"/>
              </a:tabLst>
            </a:pPr>
            <a:r>
              <a:rPr lang="en-US" sz="2000" dirty="0">
                <a:latin typeface="Lato" panose="020F0502020204030203" pitchFamily="34" charset="0"/>
                <a:ea typeface="Lato" panose="020F0502020204030203" pitchFamily="34" charset="0"/>
                <a:cs typeface="Lato" panose="020F0502020204030203" pitchFamily="34" charset="0"/>
              </a:rPr>
              <a:t>       such as logistic regression, decision trees, random forests, or deep learning. The chosen</a:t>
            </a:r>
          </a:p>
          <a:p>
            <a:pPr lvl="0">
              <a:lnSpc>
                <a:spcPct val="150000"/>
              </a:lnSpc>
              <a:tabLst>
                <a:tab pos="269875" algn="l"/>
              </a:tabLst>
            </a:pPr>
            <a:r>
              <a:rPr lang="en-US" sz="2000" dirty="0">
                <a:latin typeface="Lato" panose="020F0502020204030203" pitchFamily="34" charset="0"/>
                <a:ea typeface="Lato" panose="020F0502020204030203" pitchFamily="34" charset="0"/>
                <a:cs typeface="Lato" panose="020F0502020204030203" pitchFamily="34" charset="0"/>
              </a:rPr>
              <a:t>       model needs to be trained on the preprocessed data to optimize its performance.  </a:t>
            </a:r>
          </a:p>
        </p:txBody>
      </p:sp>
    </p:spTree>
    <p:extLst>
      <p:ext uri="{BB962C8B-B14F-4D97-AF65-F5344CB8AC3E}">
        <p14:creationId xmlns:p14="http://schemas.microsoft.com/office/powerpoint/2010/main" val="1939123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3391FA-A03E-745E-595F-EF7A86B954C6}"/>
              </a:ext>
            </a:extLst>
          </p:cNvPr>
          <p:cNvSpPr txBox="1"/>
          <p:nvPr/>
        </p:nvSpPr>
        <p:spPr>
          <a:xfrm>
            <a:off x="901700" y="1149350"/>
            <a:ext cx="9747250" cy="4186531"/>
          </a:xfrm>
          <a:prstGeom prst="rect">
            <a:avLst/>
          </a:prstGeom>
          <a:noFill/>
        </p:spPr>
        <p:txBody>
          <a:bodyPr wrap="square">
            <a:spAutoFit/>
          </a:bodyPr>
          <a:lstStyle/>
          <a:p>
            <a:pPr lvl="0" algn="just">
              <a:lnSpc>
                <a:spcPct val="150000"/>
              </a:lnSpc>
              <a:tabLst>
                <a:tab pos="269875" algn="l"/>
              </a:tabLst>
            </a:pPr>
            <a:r>
              <a:rPr lang="en-IN" sz="2000" b="1" dirty="0">
                <a:effectLst/>
                <a:latin typeface="Arial Black" panose="020B0A04020102020204" pitchFamily="34" charset="0"/>
                <a:ea typeface="SimSun" panose="02010600030101010101" pitchFamily="2" charset="-122"/>
                <a:cs typeface="Times New Roman" panose="02020603050405020304" pitchFamily="18" charset="0"/>
              </a:rPr>
              <a:t>5. Model evaluation</a:t>
            </a:r>
            <a:r>
              <a:rPr lang="en-IN" sz="2000" dirty="0">
                <a:effectLst/>
                <a:latin typeface="Arial Black" panose="020B0A04020102020204" pitchFamily="34" charset="0"/>
                <a:ea typeface="SimSun" panose="02010600030101010101" pitchFamily="2" charset="-122"/>
                <a:cs typeface="Times New Roman" panose="02020603050405020304" pitchFamily="18" charset="0"/>
              </a:rPr>
              <a:t> </a:t>
            </a:r>
            <a:r>
              <a:rPr lang="en-IN" sz="2000" dirty="0">
                <a:effectLst/>
                <a:latin typeface="Lato" panose="020F0502020204030203" pitchFamily="34" charset="0"/>
                <a:ea typeface="Lato" panose="020F0502020204030203" pitchFamily="34" charset="0"/>
                <a:cs typeface="Lato" panose="020F0502020204030203" pitchFamily="34" charset="0"/>
              </a:rPr>
              <a:t>Once the model has been trained, it needs to be evaluated</a:t>
            </a:r>
          </a:p>
          <a:p>
            <a:pPr lvl="0" algn="just">
              <a:lnSpc>
                <a:spcPct val="150000"/>
              </a:lnSpc>
              <a:tabLst>
                <a:tab pos="269875" algn="l"/>
              </a:tabLst>
            </a:pPr>
            <a:r>
              <a:rPr lang="en-IN" sz="2000" dirty="0">
                <a:effectLst/>
                <a:latin typeface="Lato" panose="020F0502020204030203" pitchFamily="34" charset="0"/>
                <a:ea typeface="Lato" panose="020F0502020204030203" pitchFamily="34" charset="0"/>
                <a:cs typeface="Lato" panose="020F0502020204030203" pitchFamily="34" charset="0"/>
              </a:rPr>
              <a:t>     using appropriate metrics such as accuracy, precision, recall, and F1 score. This</a:t>
            </a:r>
          </a:p>
          <a:p>
            <a:pPr lvl="0" algn="just">
              <a:lnSpc>
                <a:spcPct val="150000"/>
              </a:lnSpc>
              <a:tabLst>
                <a:tab pos="269875" algn="l"/>
              </a:tabLst>
            </a:pPr>
            <a:r>
              <a:rPr lang="en-IN" sz="2000" dirty="0">
                <a:effectLst/>
                <a:latin typeface="Lato" panose="020F0502020204030203" pitchFamily="34" charset="0"/>
                <a:ea typeface="Lato" panose="020F0502020204030203" pitchFamily="34" charset="0"/>
                <a:cs typeface="Lato" panose="020F0502020204030203" pitchFamily="34" charset="0"/>
              </a:rPr>
              <a:t>     evaluation can help to identify any weaknesses or areas for improvement in the</a:t>
            </a:r>
          </a:p>
          <a:p>
            <a:pPr lvl="0" algn="just">
              <a:lnSpc>
                <a:spcPct val="150000"/>
              </a:lnSpc>
              <a:tabLst>
                <a:tab pos="269875" algn="l"/>
              </a:tabLst>
            </a:pPr>
            <a:r>
              <a:rPr lang="en-IN" sz="2000" dirty="0">
                <a:effectLst/>
                <a:latin typeface="Lato" panose="020F0502020204030203" pitchFamily="34" charset="0"/>
                <a:ea typeface="Lato" panose="020F0502020204030203" pitchFamily="34" charset="0"/>
                <a:cs typeface="Lato" panose="020F0502020204030203" pitchFamily="34" charset="0"/>
              </a:rPr>
              <a:t>     model.</a:t>
            </a:r>
            <a:endParaRPr lang="en-IN" sz="2000" dirty="0">
              <a:latin typeface="Lato" panose="020F0502020204030203" pitchFamily="34" charset="0"/>
              <a:ea typeface="Lato" panose="020F0502020204030203" pitchFamily="34" charset="0"/>
              <a:cs typeface="Lato" panose="020F0502020204030203" pitchFamily="34" charset="0"/>
            </a:endParaRPr>
          </a:p>
          <a:p>
            <a:pPr lvl="0" algn="just">
              <a:lnSpc>
                <a:spcPct val="150000"/>
              </a:lnSpc>
              <a:tabLst>
                <a:tab pos="269875" algn="l"/>
              </a:tabLst>
            </a:pPr>
            <a:r>
              <a:rPr lang="en-IN" sz="2000" b="1" dirty="0">
                <a:effectLst/>
                <a:latin typeface="Arial Black" panose="020B0A04020102020204" pitchFamily="34" charset="0"/>
                <a:ea typeface="SimSun" panose="02010600030101010101" pitchFamily="2" charset="-122"/>
                <a:cs typeface="Times New Roman" panose="02020603050405020304" pitchFamily="18" charset="0"/>
              </a:rPr>
              <a:t>6. Deployment</a:t>
            </a:r>
            <a:r>
              <a:rPr lang="en-IN"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IN" sz="2000" dirty="0">
                <a:effectLst/>
                <a:latin typeface="Lato" panose="020F0502020204030203" pitchFamily="34" charset="0"/>
                <a:ea typeface="Lato" panose="020F0502020204030203" pitchFamily="34" charset="0"/>
                <a:cs typeface="Lato" panose="020F0502020204030203" pitchFamily="34" charset="0"/>
              </a:rPr>
              <a:t>Finally, the trained model can be deployed in a clinical setting to</a:t>
            </a:r>
          </a:p>
          <a:p>
            <a:pPr lvl="0" algn="just">
              <a:lnSpc>
                <a:spcPct val="150000"/>
              </a:lnSpc>
              <a:tabLst>
                <a:tab pos="269875" algn="l"/>
              </a:tabLst>
            </a:pPr>
            <a:r>
              <a:rPr lang="en-IN" sz="2000" dirty="0">
                <a:effectLst/>
                <a:latin typeface="Lato" panose="020F0502020204030203" pitchFamily="34" charset="0"/>
                <a:ea typeface="Lato" panose="020F0502020204030203" pitchFamily="34" charset="0"/>
                <a:cs typeface="Lato" panose="020F0502020204030203" pitchFamily="34" charset="0"/>
              </a:rPr>
              <a:t>     predict multiple diseases for patients. This can involve integrating the model into</a:t>
            </a:r>
          </a:p>
          <a:p>
            <a:pPr lvl="0" algn="just">
              <a:lnSpc>
                <a:spcPct val="150000"/>
              </a:lnSpc>
              <a:tabLst>
                <a:tab pos="269875" algn="l"/>
              </a:tabLst>
            </a:pPr>
            <a:r>
              <a:rPr lang="en-IN" sz="2000" dirty="0">
                <a:effectLst/>
                <a:latin typeface="Lato" panose="020F0502020204030203" pitchFamily="34" charset="0"/>
                <a:ea typeface="Lato" panose="020F0502020204030203" pitchFamily="34" charset="0"/>
                <a:cs typeface="Lato" panose="020F0502020204030203" pitchFamily="34" charset="0"/>
              </a:rPr>
              <a:t>     an electronic health record system or other clinical decision support tools. It is</a:t>
            </a:r>
          </a:p>
          <a:p>
            <a:pPr lvl="0" algn="just">
              <a:lnSpc>
                <a:spcPct val="150000"/>
              </a:lnSpc>
              <a:tabLst>
                <a:tab pos="269875" algn="l"/>
              </a:tabLst>
            </a:pPr>
            <a:r>
              <a:rPr lang="en-IN" sz="2000" dirty="0">
                <a:effectLst/>
                <a:latin typeface="Lato" panose="020F0502020204030203" pitchFamily="34" charset="0"/>
                <a:ea typeface="Lato" panose="020F0502020204030203" pitchFamily="34" charset="0"/>
                <a:cs typeface="Lato" panose="020F0502020204030203" pitchFamily="34" charset="0"/>
              </a:rPr>
              <a:t>     important to regularly monitor and update the model to ensure its accuracy and</a:t>
            </a:r>
          </a:p>
          <a:p>
            <a:pPr lvl="0" algn="just">
              <a:lnSpc>
                <a:spcPct val="150000"/>
              </a:lnSpc>
              <a:tabLst>
                <a:tab pos="269875" algn="l"/>
              </a:tabLst>
            </a:pPr>
            <a:r>
              <a:rPr lang="en-IN" sz="2000" dirty="0">
                <a:effectLst/>
                <a:latin typeface="Lato" panose="020F0502020204030203" pitchFamily="34" charset="0"/>
                <a:ea typeface="Lato" panose="020F0502020204030203" pitchFamily="34" charset="0"/>
                <a:cs typeface="Lato" panose="020F0502020204030203" pitchFamily="34" charset="0"/>
              </a:rPr>
              <a:t>     relevance over time</a:t>
            </a:r>
          </a:p>
        </p:txBody>
      </p:sp>
    </p:spTree>
    <p:extLst>
      <p:ext uri="{BB962C8B-B14F-4D97-AF65-F5344CB8AC3E}">
        <p14:creationId xmlns:p14="http://schemas.microsoft.com/office/powerpoint/2010/main" val="365096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A964-ADBB-62E4-9B37-B8ED1EC2CC28}"/>
              </a:ext>
            </a:extLst>
          </p:cNvPr>
          <p:cNvSpPr>
            <a:spLocks noGrp="1"/>
          </p:cNvSpPr>
          <p:nvPr>
            <p:ph type="title"/>
          </p:nvPr>
        </p:nvSpPr>
        <p:spPr>
          <a:xfrm>
            <a:off x="1428750" y="2095499"/>
            <a:ext cx="9334500" cy="2222501"/>
          </a:xfrm>
        </p:spPr>
        <p:txBody>
          <a:bodyPr>
            <a:normAutofit/>
          </a:bodyPr>
          <a:lstStyle/>
          <a:p>
            <a:pPr algn="ctr"/>
            <a:r>
              <a:rPr lang="en-US" sz="5400" b="1" dirty="0">
                <a:latin typeface="Arial Black" panose="020B0A04020102020204" pitchFamily="34" charset="0"/>
                <a:ea typeface="Lato" panose="020F0502020204030203" pitchFamily="34" charset="0"/>
                <a:cs typeface="Lato" panose="020F0502020204030203" pitchFamily="34" charset="0"/>
              </a:rPr>
              <a:t>UML DIAGRAMS</a:t>
            </a:r>
            <a:endParaRPr lang="en-IN" sz="5400" b="1" dirty="0">
              <a:latin typeface="Arial Black" panose="020B0A04020102020204"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8133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525A-F17E-3107-9E83-7A4AC9B0A88B}"/>
              </a:ext>
            </a:extLst>
          </p:cNvPr>
          <p:cNvSpPr>
            <a:spLocks noGrp="1"/>
          </p:cNvSpPr>
          <p:nvPr>
            <p:ph type="title"/>
          </p:nvPr>
        </p:nvSpPr>
        <p:spPr>
          <a:xfrm>
            <a:off x="501650" y="230187"/>
            <a:ext cx="10928350" cy="1325563"/>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Use Case Diagram</a:t>
            </a:r>
            <a:endParaRPr lang="en-IN" sz="4000" b="1"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EE80B2AC-88AE-20CF-6E72-7179079ADF34}"/>
              </a:ext>
            </a:extLst>
          </p:cNvPr>
          <p:cNvSpPr txBox="1"/>
          <p:nvPr/>
        </p:nvSpPr>
        <p:spPr>
          <a:xfrm>
            <a:off x="311150" y="1555750"/>
            <a:ext cx="4019550" cy="2554545"/>
          </a:xfrm>
          <a:prstGeom prst="rect">
            <a:avLst/>
          </a:prstGeom>
          <a:noFill/>
        </p:spPr>
        <p:txBody>
          <a:bodyPr wrap="square">
            <a:spAutoFit/>
          </a:bodyPr>
          <a:lstStyle/>
          <a:p>
            <a:pPr marL="285750" indent="-285750" algn="just">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The use case diagram illustrates the various actions that a user can perform in the disease prediction system. The user can enter symptoms and patient details, train the model, request disease prediction, and view the predicted disease </a:t>
            </a:r>
            <a:endParaRPr lang="en-IN"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330F74A0-B3AF-697F-AA87-BFD69BF5E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390650"/>
            <a:ext cx="6419850" cy="4336842"/>
          </a:xfrm>
          <a:prstGeom prst="rect">
            <a:avLst/>
          </a:prstGeom>
        </p:spPr>
      </p:pic>
    </p:spTree>
    <p:extLst>
      <p:ext uri="{BB962C8B-B14F-4D97-AF65-F5344CB8AC3E}">
        <p14:creationId xmlns:p14="http://schemas.microsoft.com/office/powerpoint/2010/main" val="1332939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D1FF-4082-BEF6-A76F-C77EB7A20AA0}"/>
              </a:ext>
            </a:extLst>
          </p:cNvPr>
          <p:cNvSpPr>
            <a:spLocks noGrp="1"/>
          </p:cNvSpPr>
          <p:nvPr>
            <p:ph type="title"/>
          </p:nvPr>
        </p:nvSpPr>
        <p:spPr>
          <a:xfrm>
            <a:off x="495300" y="87388"/>
            <a:ext cx="10922000" cy="1325563"/>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Class Diagram</a:t>
            </a:r>
            <a:endParaRPr lang="en-IN" sz="2800" b="1"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EF404425-A16B-2CD1-AF86-99DB40FD19CB}"/>
              </a:ext>
            </a:extLst>
          </p:cNvPr>
          <p:cNvSpPr txBox="1"/>
          <p:nvPr/>
        </p:nvSpPr>
        <p:spPr>
          <a:xfrm>
            <a:off x="495300" y="1352550"/>
            <a:ext cx="3270250" cy="4401205"/>
          </a:xfrm>
          <a:prstGeom prst="rect">
            <a:avLst/>
          </a:prstGeom>
          <a:noFill/>
        </p:spPr>
        <p:txBody>
          <a:bodyPr wrap="square">
            <a:spAutoFit/>
          </a:bodyPr>
          <a:lstStyle/>
          <a:p>
            <a:pPr marL="285750" indent="-285750">
              <a:buFont typeface="Wingdings" panose="05000000000000000000" pitchFamily="2" charset="2"/>
              <a:buChar char="Ø"/>
            </a:pPr>
            <a:r>
              <a:rPr lang="en-US" sz="2000" dirty="0">
                <a:latin typeface="Lato"/>
                <a:ea typeface="Lato" panose="020F0502020204030203" pitchFamily="34" charset="0"/>
                <a:cs typeface="Lato" panose="020F0502020204030203" pitchFamily="34" charset="0"/>
              </a:rPr>
              <a:t>Class diagram represents the overall disease prediction system. It has attributes such as symptoms (a list of symptoms), patient (patient information), and model (a prediction model). It also has methods to set the symptoms, set the patient information, train the prediction model, and predict the disease</a:t>
            </a:r>
            <a:r>
              <a:rPr lang="en-US" dirty="0">
                <a:latin typeface="Lato"/>
              </a:rPr>
              <a:t>.</a:t>
            </a:r>
            <a:endParaRPr lang="en-IN" dirty="0">
              <a:latin typeface="Lato"/>
            </a:endParaRPr>
          </a:p>
        </p:txBody>
      </p:sp>
      <p:pic>
        <p:nvPicPr>
          <p:cNvPr id="5" name="Picture 4">
            <a:extLst>
              <a:ext uri="{FF2B5EF4-FFF2-40B4-BE49-F238E27FC236}">
                <a16:creationId xmlns:a16="http://schemas.microsoft.com/office/drawing/2014/main" id="{4669A6D7-EB5E-E25A-4948-51C921D52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199" y="673100"/>
            <a:ext cx="7277101" cy="5461000"/>
          </a:xfrm>
          <a:prstGeom prst="rect">
            <a:avLst/>
          </a:prstGeom>
        </p:spPr>
      </p:pic>
    </p:spTree>
    <p:extLst>
      <p:ext uri="{BB962C8B-B14F-4D97-AF65-F5344CB8AC3E}">
        <p14:creationId xmlns:p14="http://schemas.microsoft.com/office/powerpoint/2010/main" val="4063800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F293-7BDC-16E5-1E77-4EB37E47238C}"/>
              </a:ext>
            </a:extLst>
          </p:cNvPr>
          <p:cNvSpPr>
            <a:spLocks noGrp="1"/>
          </p:cNvSpPr>
          <p:nvPr>
            <p:ph type="title"/>
          </p:nvPr>
        </p:nvSpPr>
        <p:spPr>
          <a:xfrm>
            <a:off x="361950" y="114301"/>
            <a:ext cx="10877550" cy="1519238"/>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Sequence Diagram</a:t>
            </a:r>
            <a:endParaRPr lang="en-IN" sz="4000" b="1" dirty="0">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DEDB64C1-4D3C-47ED-9D31-447574274ED4}"/>
              </a:ext>
            </a:extLst>
          </p:cNvPr>
          <p:cNvSpPr txBox="1"/>
          <p:nvPr/>
        </p:nvSpPr>
        <p:spPr>
          <a:xfrm>
            <a:off x="361950" y="1327150"/>
            <a:ext cx="3606800" cy="3170099"/>
          </a:xfrm>
          <a:prstGeom prst="rect">
            <a:avLst/>
          </a:prstGeom>
          <a:noFill/>
        </p:spPr>
        <p:txBody>
          <a:bodyPr wrap="square">
            <a:spAutoFit/>
          </a:bodyPr>
          <a:lstStyle/>
          <a:p>
            <a:pPr marL="285750" indent="-285750">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Sequence diagram illustrates the flow of the messages and interactions between the components involved in the disease prediction process, from setting symptoms and patient information to training the model and predicting the disease.</a:t>
            </a:r>
            <a:endParaRPr lang="en-IN" sz="20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8134B54E-2812-8840-D256-017B3225A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4950" y="1212850"/>
            <a:ext cx="7435850" cy="5162550"/>
          </a:xfrm>
          <a:prstGeom prst="rect">
            <a:avLst/>
          </a:prstGeom>
        </p:spPr>
      </p:pic>
    </p:spTree>
    <p:extLst>
      <p:ext uri="{BB962C8B-B14F-4D97-AF65-F5344CB8AC3E}">
        <p14:creationId xmlns:p14="http://schemas.microsoft.com/office/powerpoint/2010/main" val="2252964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6E24-2E31-6329-BBB8-BABA05171522}"/>
              </a:ext>
            </a:extLst>
          </p:cNvPr>
          <p:cNvSpPr>
            <a:spLocks noGrp="1"/>
          </p:cNvSpPr>
          <p:nvPr>
            <p:ph type="title"/>
          </p:nvPr>
        </p:nvSpPr>
        <p:spPr>
          <a:xfrm>
            <a:off x="768350" y="69851"/>
            <a:ext cx="10585450" cy="1620838"/>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Contents</a:t>
            </a:r>
            <a:endParaRPr lang="en-IN" sz="4000" b="1"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1184B5DD-ACDF-F375-591E-CBFCFEC539DD}"/>
              </a:ext>
            </a:extLst>
          </p:cNvPr>
          <p:cNvSpPr>
            <a:spLocks noGrp="1"/>
          </p:cNvSpPr>
          <p:nvPr>
            <p:ph sz="half" idx="1"/>
          </p:nvPr>
        </p:nvSpPr>
        <p:spPr>
          <a:xfrm>
            <a:off x="768350" y="1447801"/>
            <a:ext cx="5251450" cy="4438649"/>
          </a:xfrm>
        </p:spPr>
        <p:txBody>
          <a:bodyPr>
            <a:normAutofit lnSpcReduction="10000"/>
          </a:bodyPr>
          <a:lstStyle/>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Abstract</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Existing Systems &amp; Disadvantages</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Proposed Systems &amp; Advantages</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System Requirements</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System Architecture</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Modules</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Algorithms</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Data Flow Diagram</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UML Diagrams</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Output Screenshots</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Conclusion</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Reference</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0403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3DB46-D57F-3097-7613-1DB35055ED7A}"/>
              </a:ext>
            </a:extLst>
          </p:cNvPr>
          <p:cNvSpPr>
            <a:spLocks noGrp="1"/>
          </p:cNvSpPr>
          <p:nvPr>
            <p:ph type="title"/>
          </p:nvPr>
        </p:nvSpPr>
        <p:spPr>
          <a:xfrm>
            <a:off x="272604" y="0"/>
            <a:ext cx="10991044" cy="1325563"/>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Home Page</a:t>
            </a:r>
            <a:endParaRPr lang="en-IN" sz="4000" b="1" dirty="0">
              <a:latin typeface="Lato" panose="020F0502020204030203" pitchFamily="34" charset="0"/>
              <a:ea typeface="Lato" panose="020F0502020204030203" pitchFamily="34" charset="0"/>
              <a:cs typeface="Lato" panose="020F0502020204030203" pitchFamily="34" charset="0"/>
            </a:endParaRPr>
          </a:p>
        </p:txBody>
      </p:sp>
      <p:pic>
        <p:nvPicPr>
          <p:cNvPr id="4" name="Picture 3" descr="Screenshot (40)">
            <a:extLst>
              <a:ext uri="{FF2B5EF4-FFF2-40B4-BE49-F238E27FC236}">
                <a16:creationId xmlns:a16="http://schemas.microsoft.com/office/drawing/2014/main" id="{8DCB4CDF-A8A7-1386-D7E5-C097192428FE}"/>
              </a:ext>
            </a:extLst>
          </p:cNvPr>
          <p:cNvPicPr>
            <a:picLocks noChangeAspect="1"/>
          </p:cNvPicPr>
          <p:nvPr/>
        </p:nvPicPr>
        <p:blipFill>
          <a:blip r:embed="rId2"/>
          <a:stretch>
            <a:fillRect/>
          </a:stretch>
        </p:blipFill>
        <p:spPr>
          <a:xfrm>
            <a:off x="1333752" y="997517"/>
            <a:ext cx="9524495" cy="4999872"/>
          </a:xfrm>
          <a:prstGeom prst="rect">
            <a:avLst/>
          </a:prstGeom>
        </p:spPr>
      </p:pic>
      <p:sp>
        <p:nvSpPr>
          <p:cNvPr id="3" name="TextBox 2">
            <a:extLst>
              <a:ext uri="{FF2B5EF4-FFF2-40B4-BE49-F238E27FC236}">
                <a16:creationId xmlns:a16="http://schemas.microsoft.com/office/drawing/2014/main" id="{2D12DC7A-1EAE-2B6E-6236-333B723F489D}"/>
              </a:ext>
            </a:extLst>
          </p:cNvPr>
          <p:cNvSpPr txBox="1"/>
          <p:nvPr/>
        </p:nvSpPr>
        <p:spPr>
          <a:xfrm>
            <a:off x="367554" y="6122895"/>
            <a:ext cx="11170023" cy="646331"/>
          </a:xfrm>
          <a:prstGeom prst="rect">
            <a:avLst/>
          </a:prstGeom>
          <a:noFill/>
        </p:spPr>
        <p:txBody>
          <a:bodyPr wrap="square" rtlCol="0">
            <a:spAutoFit/>
          </a:bodyPr>
          <a:lstStyle/>
          <a:p>
            <a:pPr algn="ctr"/>
            <a:r>
              <a:rPr lang="en-US" i="1" dirty="0">
                <a:latin typeface="Times New Roman" panose="02020603050405020304" pitchFamily="18" charset="0"/>
                <a:ea typeface="Lato" panose="020F0502020204030203" pitchFamily="34" charset="0"/>
                <a:cs typeface="Times New Roman" panose="02020603050405020304" pitchFamily="18" charset="0"/>
              </a:rPr>
              <a:t>The Actual Website that shows details about multiple disease, the web page includes details about the disease and symptoms related to disease.</a:t>
            </a:r>
            <a:endParaRPr lang="en-IN" i="1" dirty="0">
              <a:latin typeface="Times New Roman" panose="02020603050405020304" pitchFamily="18" charset="0"/>
              <a:ea typeface="Lato" panose="020F0502020204030203" pitchFamily="34" charset="0"/>
              <a:cs typeface="Times New Roman" panose="02020603050405020304" pitchFamily="18" charset="0"/>
            </a:endParaRPr>
          </a:p>
        </p:txBody>
      </p:sp>
    </p:spTree>
    <p:extLst>
      <p:ext uri="{BB962C8B-B14F-4D97-AF65-F5344CB8AC3E}">
        <p14:creationId xmlns:p14="http://schemas.microsoft.com/office/powerpoint/2010/main" val="416261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45)">
            <a:extLst>
              <a:ext uri="{FF2B5EF4-FFF2-40B4-BE49-F238E27FC236}">
                <a16:creationId xmlns:a16="http://schemas.microsoft.com/office/drawing/2014/main" id="{7766B973-C08E-B6AC-0244-F6A23B049278}"/>
              </a:ext>
            </a:extLst>
          </p:cNvPr>
          <p:cNvPicPr>
            <a:picLocks noChangeAspect="1"/>
          </p:cNvPicPr>
          <p:nvPr/>
        </p:nvPicPr>
        <p:blipFill rotWithShape="1">
          <a:blip r:embed="rId2"/>
          <a:srcRect b="2307"/>
          <a:stretch/>
        </p:blipFill>
        <p:spPr>
          <a:xfrm>
            <a:off x="1418374" y="1111948"/>
            <a:ext cx="9355251" cy="4742005"/>
          </a:xfrm>
          <a:prstGeom prst="rect">
            <a:avLst/>
          </a:prstGeom>
        </p:spPr>
      </p:pic>
      <p:sp>
        <p:nvSpPr>
          <p:cNvPr id="7" name="TextBox 6">
            <a:extLst>
              <a:ext uri="{FF2B5EF4-FFF2-40B4-BE49-F238E27FC236}">
                <a16:creationId xmlns:a16="http://schemas.microsoft.com/office/drawing/2014/main" id="{74E1C0C3-735F-2D6B-8869-20D24367E73E}"/>
              </a:ext>
            </a:extLst>
          </p:cNvPr>
          <p:cNvSpPr txBox="1"/>
          <p:nvPr/>
        </p:nvSpPr>
        <p:spPr>
          <a:xfrm>
            <a:off x="190500" y="184150"/>
            <a:ext cx="8204200" cy="707886"/>
          </a:xfrm>
          <a:prstGeom prst="rect">
            <a:avLst/>
          </a:prstGeom>
          <a:noFill/>
        </p:spPr>
        <p:txBody>
          <a:bodyPr wrap="square">
            <a:spAutoFit/>
          </a:bodyPr>
          <a:lstStyle/>
          <a:p>
            <a:r>
              <a:rPr lang="en-IN" sz="4000" b="1" dirty="0">
                <a:latin typeface="Lato" panose="020F0502020204030203" pitchFamily="34" charset="0"/>
                <a:ea typeface="Lato" panose="020F0502020204030203" pitchFamily="34" charset="0"/>
                <a:cs typeface="Lato" panose="020F0502020204030203" pitchFamily="34" charset="0"/>
              </a:rPr>
              <a:t>Liver Disease Prediction</a:t>
            </a:r>
          </a:p>
        </p:txBody>
      </p:sp>
      <p:sp>
        <p:nvSpPr>
          <p:cNvPr id="2" name="TextBox 1">
            <a:extLst>
              <a:ext uri="{FF2B5EF4-FFF2-40B4-BE49-F238E27FC236}">
                <a16:creationId xmlns:a16="http://schemas.microsoft.com/office/drawing/2014/main" id="{466ADCE2-86D5-FABD-1705-2DC4AF12A148}"/>
              </a:ext>
            </a:extLst>
          </p:cNvPr>
          <p:cNvSpPr txBox="1"/>
          <p:nvPr/>
        </p:nvSpPr>
        <p:spPr>
          <a:xfrm>
            <a:off x="295834" y="6027519"/>
            <a:ext cx="11600330" cy="646331"/>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The Figure Represents Liver Web Page where user have to enter the values in the text boxes. The user has to enter detailed values in the text boxes, the user then clicked predict to get the results. It Will Redirect To The results page.</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0212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824B7-05E7-7735-9749-46BE90AA435D}"/>
              </a:ext>
            </a:extLst>
          </p:cNvPr>
          <p:cNvPicPr>
            <a:picLocks noChangeAspect="1"/>
          </p:cNvPicPr>
          <p:nvPr/>
        </p:nvPicPr>
        <p:blipFill>
          <a:blip r:embed="rId2"/>
          <a:stretch>
            <a:fillRect/>
          </a:stretch>
        </p:blipFill>
        <p:spPr>
          <a:xfrm>
            <a:off x="1241773" y="340440"/>
            <a:ext cx="9708454" cy="5485672"/>
          </a:xfrm>
          <a:prstGeom prst="rect">
            <a:avLst/>
          </a:prstGeom>
          <a:noFill/>
          <a:ln>
            <a:noFill/>
          </a:ln>
        </p:spPr>
      </p:pic>
      <p:sp>
        <p:nvSpPr>
          <p:cNvPr id="3" name="TextBox 2">
            <a:extLst>
              <a:ext uri="{FF2B5EF4-FFF2-40B4-BE49-F238E27FC236}">
                <a16:creationId xmlns:a16="http://schemas.microsoft.com/office/drawing/2014/main" id="{F4D5FA1C-F3A0-EB19-1B7C-6EE878F3E1E7}"/>
              </a:ext>
            </a:extLst>
          </p:cNvPr>
          <p:cNvSpPr txBox="1"/>
          <p:nvPr/>
        </p:nvSpPr>
        <p:spPr>
          <a:xfrm>
            <a:off x="403411" y="5961529"/>
            <a:ext cx="11385177" cy="984885"/>
          </a:xfrm>
          <a:prstGeom prst="rect">
            <a:avLst/>
          </a:prstGeom>
          <a:noFill/>
        </p:spPr>
        <p:txBody>
          <a:bodyPr wrap="square" rtlCol="0">
            <a:spAutoFit/>
          </a:bodyPr>
          <a:lstStyle/>
          <a:p>
            <a:pPr algn="ctr"/>
            <a:r>
              <a:rPr lang="en-US" sz="2000" i="1"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It</a:t>
            </a:r>
            <a:r>
              <a:rPr kumimoji="0" lang="en-US" sz="20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 represents the accuracy of Liver prediction model performed, given by ROC curve, among all the models SVM gave an accuracy of 71%.</a:t>
            </a:r>
          </a:p>
          <a:p>
            <a:endParaRPr lang="en-IN" dirty="0"/>
          </a:p>
        </p:txBody>
      </p:sp>
    </p:spTree>
    <p:extLst>
      <p:ext uri="{BB962C8B-B14F-4D97-AF65-F5344CB8AC3E}">
        <p14:creationId xmlns:p14="http://schemas.microsoft.com/office/powerpoint/2010/main" val="3148207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5D6D3-0DE5-21F8-F846-D196BD22813B}"/>
              </a:ext>
            </a:extLst>
          </p:cNvPr>
          <p:cNvSpPr>
            <a:spLocks noGrp="1"/>
          </p:cNvSpPr>
          <p:nvPr>
            <p:ph type="title"/>
          </p:nvPr>
        </p:nvSpPr>
        <p:spPr>
          <a:xfrm>
            <a:off x="152400" y="66675"/>
            <a:ext cx="10795001" cy="833119"/>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Breast Cancer Prediction</a:t>
            </a:r>
            <a:endParaRPr lang="en-IN" sz="4000" b="1" dirty="0">
              <a:latin typeface="Lato" panose="020F0502020204030203" pitchFamily="34" charset="0"/>
              <a:ea typeface="Lato" panose="020F0502020204030203" pitchFamily="34" charset="0"/>
              <a:cs typeface="Lato" panose="020F0502020204030203" pitchFamily="34" charset="0"/>
            </a:endParaRPr>
          </a:p>
        </p:txBody>
      </p:sp>
      <p:pic>
        <p:nvPicPr>
          <p:cNvPr id="4" name="Picture 3" descr="Screenshot (42)">
            <a:extLst>
              <a:ext uri="{FF2B5EF4-FFF2-40B4-BE49-F238E27FC236}">
                <a16:creationId xmlns:a16="http://schemas.microsoft.com/office/drawing/2014/main" id="{EDB377FD-2444-95C5-C553-9642558D0ED3}"/>
              </a:ext>
            </a:extLst>
          </p:cNvPr>
          <p:cNvPicPr>
            <a:picLocks noChangeAspect="1"/>
          </p:cNvPicPr>
          <p:nvPr/>
        </p:nvPicPr>
        <p:blipFill rotWithShape="1">
          <a:blip r:embed="rId2"/>
          <a:srcRect b="6160"/>
          <a:stretch/>
        </p:blipFill>
        <p:spPr>
          <a:xfrm>
            <a:off x="1651029" y="899795"/>
            <a:ext cx="8889942" cy="4918300"/>
          </a:xfrm>
          <a:prstGeom prst="rect">
            <a:avLst/>
          </a:prstGeom>
        </p:spPr>
      </p:pic>
      <p:sp>
        <p:nvSpPr>
          <p:cNvPr id="3" name="TextBox 2">
            <a:extLst>
              <a:ext uri="{FF2B5EF4-FFF2-40B4-BE49-F238E27FC236}">
                <a16:creationId xmlns:a16="http://schemas.microsoft.com/office/drawing/2014/main" id="{34787C0A-C313-01F2-E96B-BBEDC910815C}"/>
              </a:ext>
            </a:extLst>
          </p:cNvPr>
          <p:cNvSpPr txBox="1"/>
          <p:nvPr/>
        </p:nvSpPr>
        <p:spPr>
          <a:xfrm>
            <a:off x="331694" y="5853954"/>
            <a:ext cx="11376212" cy="1292662"/>
          </a:xfrm>
          <a:prstGeom prst="rect">
            <a:avLst/>
          </a:prstGeom>
          <a:noFill/>
        </p:spPr>
        <p:txBody>
          <a:bodyPr wrap="square" rtlCol="0">
            <a:spAutoFit/>
          </a:bodyPr>
          <a:lstStyle/>
          <a:p>
            <a:pPr algn="ctr"/>
            <a:r>
              <a:rPr kumimoji="0" lang="en-US" sz="20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The fig represents breast cancer web page where user have to enter values in the text </a:t>
            </a:r>
            <a:r>
              <a:rPr kumimoji="0" lang="en-US" sz="2000" b="0" i="1" u="none" strike="noStrike" cap="none" spc="0" normalizeH="0" baseline="0" dirty="0" err="1">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boxes.The</a:t>
            </a:r>
            <a:r>
              <a:rPr kumimoji="0" lang="en-US" sz="20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 user has to enter detailed values in the text boxes, the user then clicked predict to get the results. It will redirect to result page.</a:t>
            </a:r>
          </a:p>
          <a:p>
            <a:endParaRPr lang="en-IN" dirty="0"/>
          </a:p>
        </p:txBody>
      </p:sp>
    </p:spTree>
    <p:extLst>
      <p:ext uri="{BB962C8B-B14F-4D97-AF65-F5344CB8AC3E}">
        <p14:creationId xmlns:p14="http://schemas.microsoft.com/office/powerpoint/2010/main" val="289459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0)">
            <a:extLst>
              <a:ext uri="{FF2B5EF4-FFF2-40B4-BE49-F238E27FC236}">
                <a16:creationId xmlns:a16="http://schemas.microsoft.com/office/drawing/2014/main" id="{5800F30F-F99E-A3AE-210C-B1226A175303}"/>
              </a:ext>
            </a:extLst>
          </p:cNvPr>
          <p:cNvPicPr>
            <a:picLocks noChangeAspect="1"/>
          </p:cNvPicPr>
          <p:nvPr/>
        </p:nvPicPr>
        <p:blipFill>
          <a:blip r:embed="rId2"/>
          <a:stretch>
            <a:fillRect/>
          </a:stretch>
        </p:blipFill>
        <p:spPr>
          <a:xfrm>
            <a:off x="1389951" y="754952"/>
            <a:ext cx="9412097" cy="5146782"/>
          </a:xfrm>
          <a:prstGeom prst="rect">
            <a:avLst/>
          </a:prstGeom>
          <a:noFill/>
          <a:ln>
            <a:noFill/>
          </a:ln>
        </p:spPr>
      </p:pic>
      <p:sp>
        <p:nvSpPr>
          <p:cNvPr id="3" name="TextBox 2">
            <a:extLst>
              <a:ext uri="{FF2B5EF4-FFF2-40B4-BE49-F238E27FC236}">
                <a16:creationId xmlns:a16="http://schemas.microsoft.com/office/drawing/2014/main" id="{AE2A2046-ACA9-EFB3-E7E6-3FBC3B3AF77B}"/>
              </a:ext>
            </a:extLst>
          </p:cNvPr>
          <p:cNvSpPr txBox="1"/>
          <p:nvPr/>
        </p:nvSpPr>
        <p:spPr>
          <a:xfrm>
            <a:off x="358588" y="6052217"/>
            <a:ext cx="11474823" cy="923330"/>
          </a:xfrm>
          <a:prstGeom prst="rect">
            <a:avLst/>
          </a:prstGeom>
          <a:noFill/>
        </p:spPr>
        <p:txBody>
          <a:bodyPr wrap="square" rtlCol="0">
            <a:spAutoFit/>
          </a:bodyPr>
          <a:lstStyle/>
          <a:p>
            <a:pPr algn="ctr"/>
            <a:r>
              <a:rPr kumimoji="0" lang="en-US" sz="18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The accuracy of Heart prediction model performed is given by ROC curve, among all the models SVM gave an accuracy of  97%.</a:t>
            </a:r>
          </a:p>
          <a:p>
            <a:endParaRPr lang="en-IN" dirty="0"/>
          </a:p>
        </p:txBody>
      </p:sp>
    </p:spTree>
    <p:extLst>
      <p:ext uri="{BB962C8B-B14F-4D97-AF65-F5344CB8AC3E}">
        <p14:creationId xmlns:p14="http://schemas.microsoft.com/office/powerpoint/2010/main" val="3347273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8D18-5B8B-8523-6B7C-7D3EBBB4978C}"/>
              </a:ext>
            </a:extLst>
          </p:cNvPr>
          <p:cNvSpPr>
            <a:spLocks noGrp="1"/>
          </p:cNvSpPr>
          <p:nvPr>
            <p:ph type="title"/>
          </p:nvPr>
        </p:nvSpPr>
        <p:spPr>
          <a:xfrm>
            <a:off x="151941" y="1"/>
            <a:ext cx="11081209" cy="1054100"/>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Heart Disease Prediction</a:t>
            </a:r>
            <a:endParaRPr lang="en-IN" sz="4000" b="1" dirty="0">
              <a:latin typeface="Lato" panose="020F0502020204030203" pitchFamily="34" charset="0"/>
              <a:ea typeface="Lato" panose="020F0502020204030203" pitchFamily="34" charset="0"/>
              <a:cs typeface="Lato" panose="020F0502020204030203" pitchFamily="34" charset="0"/>
            </a:endParaRPr>
          </a:p>
        </p:txBody>
      </p:sp>
      <p:pic>
        <p:nvPicPr>
          <p:cNvPr id="4" name="Picture 3" descr="Screenshot (43)">
            <a:extLst>
              <a:ext uri="{FF2B5EF4-FFF2-40B4-BE49-F238E27FC236}">
                <a16:creationId xmlns:a16="http://schemas.microsoft.com/office/drawing/2014/main" id="{5261F45E-FB17-D841-F2A6-3AED4B223175}"/>
              </a:ext>
            </a:extLst>
          </p:cNvPr>
          <p:cNvPicPr>
            <a:picLocks noChangeAspect="1"/>
          </p:cNvPicPr>
          <p:nvPr/>
        </p:nvPicPr>
        <p:blipFill>
          <a:blip r:embed="rId2"/>
          <a:stretch>
            <a:fillRect/>
          </a:stretch>
        </p:blipFill>
        <p:spPr>
          <a:xfrm>
            <a:off x="2082545" y="1197348"/>
            <a:ext cx="8026910" cy="4463304"/>
          </a:xfrm>
          <a:prstGeom prst="rect">
            <a:avLst/>
          </a:prstGeom>
        </p:spPr>
      </p:pic>
      <p:sp>
        <p:nvSpPr>
          <p:cNvPr id="3" name="TextBox 2">
            <a:extLst>
              <a:ext uri="{FF2B5EF4-FFF2-40B4-BE49-F238E27FC236}">
                <a16:creationId xmlns:a16="http://schemas.microsoft.com/office/drawing/2014/main" id="{98930C9A-9621-0692-894F-04C2355BAD88}"/>
              </a:ext>
            </a:extLst>
          </p:cNvPr>
          <p:cNvSpPr txBox="1"/>
          <p:nvPr/>
        </p:nvSpPr>
        <p:spPr>
          <a:xfrm>
            <a:off x="412376" y="5934669"/>
            <a:ext cx="11367247" cy="923330"/>
          </a:xfrm>
          <a:prstGeom prst="rect">
            <a:avLst/>
          </a:prstGeom>
          <a:noFill/>
        </p:spPr>
        <p:txBody>
          <a:bodyPr wrap="square" rtlCol="0">
            <a:spAutoFit/>
          </a:bodyPr>
          <a:lstStyle/>
          <a:p>
            <a:pPr algn="ctr"/>
            <a:r>
              <a:rPr kumimoji="0" lang="en-US" sz="18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The fig represents </a:t>
            </a:r>
            <a:r>
              <a:rPr lang="en-US" i="1" dirty="0">
                <a:solidFill>
                  <a:srgbClr val="000000"/>
                </a:solidFill>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heart disease </a:t>
            </a:r>
            <a:r>
              <a:rPr kumimoji="0" lang="en-US" sz="18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web page where user have to enter values in the text </a:t>
            </a:r>
            <a:r>
              <a:rPr kumimoji="0" lang="en-US" sz="1800" b="0" i="1" u="none" strike="noStrike" cap="none" spc="0" normalizeH="0" baseline="0" dirty="0" err="1">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boxes.The</a:t>
            </a:r>
            <a:r>
              <a:rPr kumimoji="0" lang="en-US" sz="18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 user has to enter detailed values in the text boxes, the user then clicked predict to get the results. It will redirect to result page.</a:t>
            </a:r>
          </a:p>
          <a:p>
            <a:endParaRPr lang="en-IN" dirty="0"/>
          </a:p>
        </p:txBody>
      </p:sp>
    </p:spTree>
    <p:extLst>
      <p:ext uri="{BB962C8B-B14F-4D97-AF65-F5344CB8AC3E}">
        <p14:creationId xmlns:p14="http://schemas.microsoft.com/office/powerpoint/2010/main" val="4120206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2)">
            <a:extLst>
              <a:ext uri="{FF2B5EF4-FFF2-40B4-BE49-F238E27FC236}">
                <a16:creationId xmlns:a16="http://schemas.microsoft.com/office/drawing/2014/main" id="{9E0CCAC2-238C-147F-8033-1CA7741A3A70}"/>
              </a:ext>
            </a:extLst>
          </p:cNvPr>
          <p:cNvPicPr>
            <a:picLocks noChangeAspect="1"/>
          </p:cNvPicPr>
          <p:nvPr/>
        </p:nvPicPr>
        <p:blipFill>
          <a:blip r:embed="rId2"/>
          <a:stretch>
            <a:fillRect/>
          </a:stretch>
        </p:blipFill>
        <p:spPr>
          <a:xfrm>
            <a:off x="1477054" y="747799"/>
            <a:ext cx="9237891" cy="4850949"/>
          </a:xfrm>
          <a:prstGeom prst="rect">
            <a:avLst/>
          </a:prstGeom>
          <a:noFill/>
          <a:ln>
            <a:noFill/>
          </a:ln>
        </p:spPr>
      </p:pic>
      <p:sp>
        <p:nvSpPr>
          <p:cNvPr id="3" name="TextBox 2">
            <a:extLst>
              <a:ext uri="{FF2B5EF4-FFF2-40B4-BE49-F238E27FC236}">
                <a16:creationId xmlns:a16="http://schemas.microsoft.com/office/drawing/2014/main" id="{36F36578-80CD-EFEC-A097-38EA5DA0A533}"/>
              </a:ext>
            </a:extLst>
          </p:cNvPr>
          <p:cNvSpPr txBox="1"/>
          <p:nvPr/>
        </p:nvSpPr>
        <p:spPr>
          <a:xfrm>
            <a:off x="112058" y="5804937"/>
            <a:ext cx="11967882" cy="923330"/>
          </a:xfrm>
          <a:prstGeom prst="rect">
            <a:avLst/>
          </a:prstGeom>
          <a:noFill/>
        </p:spPr>
        <p:txBody>
          <a:bodyPr wrap="square" rtlCol="0">
            <a:spAutoFit/>
          </a:bodyPr>
          <a:lstStyle/>
          <a:p>
            <a:pPr algn="ctr"/>
            <a:r>
              <a:rPr kumimoji="0" lang="en-US" sz="18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The accuracy of Heart prediction model performed is given by ROC curve, among all the models Random Forest gave an accuracy of  98%.</a:t>
            </a:r>
          </a:p>
          <a:p>
            <a:endParaRPr lang="en-IN" dirty="0"/>
          </a:p>
        </p:txBody>
      </p:sp>
    </p:spTree>
    <p:extLst>
      <p:ext uri="{BB962C8B-B14F-4D97-AF65-F5344CB8AC3E}">
        <p14:creationId xmlns:p14="http://schemas.microsoft.com/office/powerpoint/2010/main" val="960452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453D-A0AF-21B4-0B2F-39EEFB973186}"/>
              </a:ext>
            </a:extLst>
          </p:cNvPr>
          <p:cNvSpPr>
            <a:spLocks noGrp="1"/>
          </p:cNvSpPr>
          <p:nvPr>
            <p:ph type="title"/>
          </p:nvPr>
        </p:nvSpPr>
        <p:spPr>
          <a:xfrm>
            <a:off x="101600" y="0"/>
            <a:ext cx="10712450" cy="1325563"/>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Kidney Disease Prediction</a:t>
            </a:r>
            <a:endParaRPr lang="en-IN" sz="4000" b="1" dirty="0">
              <a:latin typeface="Lato" panose="020F0502020204030203" pitchFamily="34" charset="0"/>
              <a:ea typeface="Lato" panose="020F0502020204030203" pitchFamily="34" charset="0"/>
              <a:cs typeface="Lato" panose="020F0502020204030203" pitchFamily="34" charset="0"/>
            </a:endParaRPr>
          </a:p>
        </p:txBody>
      </p:sp>
      <p:pic>
        <p:nvPicPr>
          <p:cNvPr id="4" name="Picture 3" descr="Screenshot (44)">
            <a:extLst>
              <a:ext uri="{FF2B5EF4-FFF2-40B4-BE49-F238E27FC236}">
                <a16:creationId xmlns:a16="http://schemas.microsoft.com/office/drawing/2014/main" id="{7A246DB1-BEDD-C18F-3969-2B3C76EB764E}"/>
              </a:ext>
            </a:extLst>
          </p:cNvPr>
          <p:cNvPicPr>
            <a:picLocks noChangeAspect="1"/>
          </p:cNvPicPr>
          <p:nvPr/>
        </p:nvPicPr>
        <p:blipFill rotWithShape="1">
          <a:blip r:embed="rId2"/>
          <a:srcRect b="4400"/>
          <a:stretch/>
        </p:blipFill>
        <p:spPr>
          <a:xfrm>
            <a:off x="1867812" y="1160165"/>
            <a:ext cx="8456375" cy="4173835"/>
          </a:xfrm>
          <a:prstGeom prst="rect">
            <a:avLst/>
          </a:prstGeom>
        </p:spPr>
      </p:pic>
      <p:sp>
        <p:nvSpPr>
          <p:cNvPr id="3" name="TextBox 2">
            <a:extLst>
              <a:ext uri="{FF2B5EF4-FFF2-40B4-BE49-F238E27FC236}">
                <a16:creationId xmlns:a16="http://schemas.microsoft.com/office/drawing/2014/main" id="{89E5BE73-BF8A-5842-0588-389AC9FC9BCC}"/>
              </a:ext>
            </a:extLst>
          </p:cNvPr>
          <p:cNvSpPr txBox="1"/>
          <p:nvPr/>
        </p:nvSpPr>
        <p:spPr>
          <a:xfrm>
            <a:off x="726141" y="5697835"/>
            <a:ext cx="10712450" cy="923330"/>
          </a:xfrm>
          <a:prstGeom prst="rect">
            <a:avLst/>
          </a:prstGeom>
          <a:noFill/>
        </p:spPr>
        <p:txBody>
          <a:bodyPr wrap="square" rtlCol="0">
            <a:spAutoFit/>
          </a:bodyPr>
          <a:lstStyle/>
          <a:p>
            <a:pPr algn="ctr"/>
            <a:r>
              <a:rPr kumimoji="0" lang="en-US" sz="18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The fig represents kidney web page where user have to enter values in the text </a:t>
            </a:r>
            <a:r>
              <a:rPr kumimoji="0" lang="en-US" sz="1800" b="0" i="1" u="none" strike="noStrike" cap="none" spc="0" normalizeH="0" baseline="0" dirty="0" err="1">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boxes.The</a:t>
            </a:r>
            <a:r>
              <a:rPr kumimoji="0" lang="en-US" sz="18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 user has to enter detailed values in the text boxes, the user then clicked predict to get the results. It will redirect to result page.</a:t>
            </a:r>
          </a:p>
          <a:p>
            <a:endParaRPr lang="en-IN" dirty="0"/>
          </a:p>
        </p:txBody>
      </p:sp>
    </p:spTree>
    <p:extLst>
      <p:ext uri="{BB962C8B-B14F-4D97-AF65-F5344CB8AC3E}">
        <p14:creationId xmlns:p14="http://schemas.microsoft.com/office/powerpoint/2010/main" val="1318887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3)">
            <a:extLst>
              <a:ext uri="{FF2B5EF4-FFF2-40B4-BE49-F238E27FC236}">
                <a16:creationId xmlns:a16="http://schemas.microsoft.com/office/drawing/2014/main" id="{965940E3-6603-ED50-CE57-5B89C2EC8A4A}"/>
              </a:ext>
            </a:extLst>
          </p:cNvPr>
          <p:cNvPicPr>
            <a:picLocks noChangeAspect="1"/>
          </p:cNvPicPr>
          <p:nvPr/>
        </p:nvPicPr>
        <p:blipFill>
          <a:blip r:embed="rId2"/>
          <a:stretch>
            <a:fillRect/>
          </a:stretch>
        </p:blipFill>
        <p:spPr>
          <a:xfrm>
            <a:off x="1456812" y="690078"/>
            <a:ext cx="9278375" cy="4965814"/>
          </a:xfrm>
          <a:prstGeom prst="rect">
            <a:avLst/>
          </a:prstGeom>
          <a:noFill/>
          <a:ln>
            <a:noFill/>
          </a:ln>
        </p:spPr>
      </p:pic>
      <p:sp>
        <p:nvSpPr>
          <p:cNvPr id="4" name="TextBox 3">
            <a:extLst>
              <a:ext uri="{FF2B5EF4-FFF2-40B4-BE49-F238E27FC236}">
                <a16:creationId xmlns:a16="http://schemas.microsoft.com/office/drawing/2014/main" id="{C40A1FEA-2637-4D5C-2A8E-0F29B31B43E4}"/>
              </a:ext>
            </a:extLst>
          </p:cNvPr>
          <p:cNvSpPr txBox="1"/>
          <p:nvPr/>
        </p:nvSpPr>
        <p:spPr>
          <a:xfrm>
            <a:off x="156881" y="5989260"/>
            <a:ext cx="11878235" cy="646331"/>
          </a:xfrm>
          <a:prstGeom prst="rect">
            <a:avLst/>
          </a:prstGeom>
          <a:noFill/>
        </p:spPr>
        <p:txBody>
          <a:bodyPr wrap="square" rtlCol="0">
            <a:spAutoFit/>
          </a:bodyPr>
          <a:lstStyle/>
          <a:p>
            <a:pPr algn="ctr"/>
            <a:r>
              <a:rPr kumimoji="0" lang="en-US" sz="18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It represents the accuracy of Liver prediction model performed, given by ROC curve, among all the models RF gave an accuracy of 100%.</a:t>
            </a:r>
            <a:endParaRPr lang="en-IN" i="1" dirty="0">
              <a:latin typeface="Times New Roman" panose="02020603050405020304" pitchFamily="18" charset="0"/>
              <a:ea typeface="Lato" panose="020F0502020204030203" pitchFamily="34" charset="0"/>
              <a:cs typeface="Times New Roman" panose="02020603050405020304" pitchFamily="18" charset="0"/>
            </a:endParaRPr>
          </a:p>
        </p:txBody>
      </p:sp>
    </p:spTree>
    <p:extLst>
      <p:ext uri="{BB962C8B-B14F-4D97-AF65-F5344CB8AC3E}">
        <p14:creationId xmlns:p14="http://schemas.microsoft.com/office/powerpoint/2010/main" val="2192434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44BCF-CFDA-33E7-18B6-A2BDD566F904}"/>
              </a:ext>
            </a:extLst>
          </p:cNvPr>
          <p:cNvSpPr>
            <a:spLocks noGrp="1"/>
          </p:cNvSpPr>
          <p:nvPr>
            <p:ph type="title"/>
          </p:nvPr>
        </p:nvSpPr>
        <p:spPr>
          <a:xfrm>
            <a:off x="82550" y="49593"/>
            <a:ext cx="11307088" cy="787534"/>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Diabetes Prediction</a:t>
            </a:r>
            <a:endParaRPr lang="en-IN" sz="4000" b="1" dirty="0">
              <a:latin typeface="Lato" panose="020F0502020204030203" pitchFamily="34" charset="0"/>
              <a:ea typeface="Lato" panose="020F0502020204030203" pitchFamily="34" charset="0"/>
              <a:cs typeface="Lato" panose="020F0502020204030203" pitchFamily="34" charset="0"/>
            </a:endParaRPr>
          </a:p>
        </p:txBody>
      </p:sp>
      <p:pic>
        <p:nvPicPr>
          <p:cNvPr id="4" name="Picture 3" descr="Screenshot (41)">
            <a:extLst>
              <a:ext uri="{FF2B5EF4-FFF2-40B4-BE49-F238E27FC236}">
                <a16:creationId xmlns:a16="http://schemas.microsoft.com/office/drawing/2014/main" id="{E73BCD28-45BD-4D1E-ED10-2B9E75A0B911}"/>
              </a:ext>
            </a:extLst>
          </p:cNvPr>
          <p:cNvPicPr>
            <a:picLocks noChangeAspect="1"/>
          </p:cNvPicPr>
          <p:nvPr/>
        </p:nvPicPr>
        <p:blipFill>
          <a:blip r:embed="rId2"/>
          <a:stretch>
            <a:fillRect/>
          </a:stretch>
        </p:blipFill>
        <p:spPr>
          <a:xfrm>
            <a:off x="1516507" y="837127"/>
            <a:ext cx="9158986" cy="4949501"/>
          </a:xfrm>
          <a:prstGeom prst="rect">
            <a:avLst/>
          </a:prstGeom>
        </p:spPr>
      </p:pic>
      <p:sp>
        <p:nvSpPr>
          <p:cNvPr id="3" name="TextBox 2">
            <a:extLst>
              <a:ext uri="{FF2B5EF4-FFF2-40B4-BE49-F238E27FC236}">
                <a16:creationId xmlns:a16="http://schemas.microsoft.com/office/drawing/2014/main" id="{D1D14F1F-AB0A-1297-97E0-C6C00091706A}"/>
              </a:ext>
            </a:extLst>
          </p:cNvPr>
          <p:cNvSpPr txBox="1"/>
          <p:nvPr/>
        </p:nvSpPr>
        <p:spPr>
          <a:xfrm>
            <a:off x="376518" y="5907741"/>
            <a:ext cx="11307088" cy="923330"/>
          </a:xfrm>
          <a:prstGeom prst="rect">
            <a:avLst/>
          </a:prstGeom>
          <a:noFill/>
        </p:spPr>
        <p:txBody>
          <a:bodyPr wrap="square" rtlCol="0">
            <a:spAutoFit/>
          </a:bodyPr>
          <a:lstStyle/>
          <a:p>
            <a:pPr algn="ctr"/>
            <a:r>
              <a:rPr kumimoji="0" lang="en-US" sz="18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The fig represents diabetics web page where user have to enter values in the text </a:t>
            </a:r>
            <a:r>
              <a:rPr kumimoji="0" lang="en-US" sz="1800" b="0" i="1" u="none" strike="noStrike" cap="none" spc="0" normalizeH="0" baseline="0" dirty="0" err="1">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boxes.The</a:t>
            </a:r>
            <a:r>
              <a:rPr kumimoji="0" lang="en-US" sz="1800" b="0" i="1" u="none" strike="noStrike" cap="none" spc="0" normalizeH="0" baseline="0" dirty="0">
                <a:ln>
                  <a:noFill/>
                </a:ln>
                <a:solidFill>
                  <a:srgbClr val="000000"/>
                </a:solidFill>
                <a:effectLst/>
                <a:uFillTx/>
                <a:latin typeface="Times New Roman" panose="02020603050405020304" pitchFamily="18" charset="0"/>
                <a:ea typeface="Lato" panose="020F0502020204030203" pitchFamily="34" charset="0"/>
                <a:cs typeface="Times New Roman" panose="02020603050405020304" pitchFamily="18" charset="0"/>
                <a:sym typeface="Arial" panose="020B0604020202020204"/>
              </a:rPr>
              <a:t> user has to enter detailed values in the text boxes, the user then clicked predict to get the results. It will redirect to result page.</a:t>
            </a:r>
          </a:p>
          <a:p>
            <a:endParaRPr lang="en-IN" dirty="0"/>
          </a:p>
        </p:txBody>
      </p:sp>
    </p:spTree>
    <p:extLst>
      <p:ext uri="{BB962C8B-B14F-4D97-AF65-F5344CB8AC3E}">
        <p14:creationId xmlns:p14="http://schemas.microsoft.com/office/powerpoint/2010/main" val="547716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0B8B1-D206-BEE5-24DE-0269040EDCFE}"/>
              </a:ext>
            </a:extLst>
          </p:cNvPr>
          <p:cNvSpPr>
            <a:spLocks noGrp="1"/>
          </p:cNvSpPr>
          <p:nvPr>
            <p:ph type="title"/>
          </p:nvPr>
        </p:nvSpPr>
        <p:spPr>
          <a:xfrm>
            <a:off x="742950" y="365125"/>
            <a:ext cx="10610850" cy="1325563"/>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Abstract</a:t>
            </a:r>
            <a:endParaRPr lang="en-IN" sz="4000" b="1"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44D51C4A-D998-F050-FC28-036708775854}"/>
              </a:ext>
            </a:extLst>
          </p:cNvPr>
          <p:cNvSpPr>
            <a:spLocks noGrp="1"/>
          </p:cNvSpPr>
          <p:nvPr>
            <p:ph idx="1"/>
          </p:nvPr>
        </p:nvSpPr>
        <p:spPr>
          <a:xfrm>
            <a:off x="806450" y="1690689"/>
            <a:ext cx="10547350" cy="4278312"/>
          </a:xfrm>
        </p:spPr>
        <p:txBody>
          <a:bodyPr>
            <a:normAutofit fontScale="92500"/>
          </a:bodyPr>
          <a:lstStyle/>
          <a:p>
            <a:pPr algn="just">
              <a:lnSpc>
                <a:spcPct val="150000"/>
              </a:lnSpc>
              <a:buFont typeface="Wingdings" panose="05000000000000000000" pitchFamily="2" charset="2"/>
              <a:buChar char="Ø"/>
            </a:pPr>
            <a:r>
              <a:rPr lang="en-IN" sz="2200" dirty="0">
                <a:effectLst/>
                <a:latin typeface="Lato" panose="020F0502020204030203" pitchFamily="34" charset="0"/>
                <a:ea typeface="Lato" panose="020F0502020204030203" pitchFamily="34" charset="0"/>
                <a:cs typeface="Lato" panose="020F0502020204030203" pitchFamily="34" charset="0"/>
              </a:rPr>
              <a:t>The Multiple Disease Prediction System using Machine Learning is an advanced healthcare application that utilizes machine learning algorithms to accurately predict the likelihood of a patient having multiple diseases based on their medical history and symptoms. </a:t>
            </a:r>
          </a:p>
          <a:p>
            <a:pPr algn="just">
              <a:lnSpc>
                <a:spcPct val="150000"/>
              </a:lnSpc>
              <a:buFont typeface="Wingdings" panose="05000000000000000000" pitchFamily="2" charset="2"/>
              <a:buChar char="Ø"/>
            </a:pPr>
            <a:r>
              <a:rPr lang="en-IN" sz="2200" dirty="0">
                <a:latin typeface="Lato" panose="020F0502020204030203" pitchFamily="34" charset="0"/>
                <a:ea typeface="Lato" panose="020F0502020204030203" pitchFamily="34" charset="0"/>
                <a:cs typeface="Lato" panose="020F0502020204030203" pitchFamily="34" charset="0"/>
              </a:rPr>
              <a:t>We are </a:t>
            </a:r>
            <a:r>
              <a:rPr lang="en-IN" sz="2200" dirty="0">
                <a:effectLst/>
                <a:latin typeface="Lato" panose="020F0502020204030203" pitchFamily="34" charset="0"/>
                <a:ea typeface="Lato" panose="020F0502020204030203" pitchFamily="34" charset="0"/>
                <a:cs typeface="Lato" panose="020F0502020204030203" pitchFamily="34" charset="0"/>
              </a:rPr>
              <a:t>using machine learning techniques such as decision trees, support vector machines, and random forests. </a:t>
            </a:r>
          </a:p>
          <a:p>
            <a:pPr algn="just">
              <a:lnSpc>
                <a:spcPct val="150000"/>
              </a:lnSpc>
              <a:buFont typeface="Wingdings" panose="05000000000000000000" pitchFamily="2" charset="2"/>
              <a:buChar char="Ø"/>
            </a:pPr>
            <a:r>
              <a:rPr lang="en-IN" sz="2200" dirty="0">
                <a:effectLst/>
                <a:latin typeface="Lato" panose="020F0502020204030203" pitchFamily="34" charset="0"/>
                <a:ea typeface="Lato" panose="020F0502020204030203" pitchFamily="34" charset="0"/>
                <a:cs typeface="Lato" panose="020F0502020204030203" pitchFamily="34" charset="0"/>
              </a:rPr>
              <a:t>Ultimately, the Multiple Disease Prediction System using Machine Learning has the potential to improve healthcare outcomes and reduce healthcare costs by predicting and preventing disease early.</a:t>
            </a:r>
          </a:p>
          <a:p>
            <a:endParaRPr lang="en-IN" dirty="0"/>
          </a:p>
        </p:txBody>
      </p:sp>
    </p:spTree>
    <p:extLst>
      <p:ext uri="{BB962C8B-B14F-4D97-AF65-F5344CB8AC3E}">
        <p14:creationId xmlns:p14="http://schemas.microsoft.com/office/powerpoint/2010/main" val="3304468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31)">
            <a:extLst>
              <a:ext uri="{FF2B5EF4-FFF2-40B4-BE49-F238E27FC236}">
                <a16:creationId xmlns:a16="http://schemas.microsoft.com/office/drawing/2014/main" id="{DCFD8E00-22A4-1EAF-46E0-DEB1FCCF6443}"/>
              </a:ext>
            </a:extLst>
          </p:cNvPr>
          <p:cNvPicPr>
            <a:picLocks noChangeAspect="1"/>
          </p:cNvPicPr>
          <p:nvPr/>
        </p:nvPicPr>
        <p:blipFill>
          <a:blip r:embed="rId2"/>
          <a:stretch>
            <a:fillRect/>
          </a:stretch>
        </p:blipFill>
        <p:spPr>
          <a:xfrm>
            <a:off x="1619755" y="810841"/>
            <a:ext cx="8952489" cy="4964967"/>
          </a:xfrm>
          <a:prstGeom prst="rect">
            <a:avLst/>
          </a:prstGeom>
          <a:noFill/>
          <a:ln>
            <a:noFill/>
          </a:ln>
        </p:spPr>
      </p:pic>
      <p:sp>
        <p:nvSpPr>
          <p:cNvPr id="4" name="TextBox 3">
            <a:extLst>
              <a:ext uri="{FF2B5EF4-FFF2-40B4-BE49-F238E27FC236}">
                <a16:creationId xmlns:a16="http://schemas.microsoft.com/office/drawing/2014/main" id="{44A270B2-5FDF-C5C2-9E7A-0A19180BF5AE}"/>
              </a:ext>
            </a:extLst>
          </p:cNvPr>
          <p:cNvSpPr txBox="1"/>
          <p:nvPr/>
        </p:nvSpPr>
        <p:spPr>
          <a:xfrm>
            <a:off x="242047" y="5925671"/>
            <a:ext cx="11555506" cy="923330"/>
          </a:xfrm>
          <a:prstGeom prst="rect">
            <a:avLst/>
          </a:prstGeom>
          <a:noFill/>
        </p:spPr>
        <p:txBody>
          <a:bodyPr wrap="square" rtlCol="0">
            <a:spAutoFit/>
          </a:bodyPr>
          <a:lstStyle/>
          <a:p>
            <a:pPr algn="ctr"/>
            <a:r>
              <a:rPr kumimoji="0" lang="en-US" sz="1800" b="0" i="1" u="none" strike="noStrike" cap="none" spc="0" normalizeH="0" baseline="0" dirty="0">
                <a:ln>
                  <a:noFill/>
                </a:ln>
                <a:solidFill>
                  <a:srgbClr val="000000"/>
                </a:solidFill>
                <a:effectLst/>
                <a:uFillTx/>
                <a:latin typeface="Times New Roman" panose="02020603050405020304" charset="0"/>
                <a:ea typeface="+mn-ea"/>
                <a:cs typeface="Times New Roman" panose="02020603050405020304" charset="0"/>
                <a:sym typeface="Arial" panose="020B0604020202020204"/>
              </a:rPr>
              <a:t>The accuracy of Diabetics prediction model performed is given by ROC curve, among all the models Random Forest gave an accuracy of  93%.</a:t>
            </a:r>
          </a:p>
          <a:p>
            <a:endParaRPr lang="en-IN" dirty="0"/>
          </a:p>
        </p:txBody>
      </p:sp>
    </p:spTree>
    <p:extLst>
      <p:ext uri="{BB962C8B-B14F-4D97-AF65-F5344CB8AC3E}">
        <p14:creationId xmlns:p14="http://schemas.microsoft.com/office/powerpoint/2010/main" val="1336550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318" y="1831"/>
            <a:ext cx="11360804" cy="1122403"/>
          </a:xfrm>
        </p:spPr>
        <p:txBody>
          <a:bodyPr/>
          <a:lstStyle/>
          <a:p>
            <a:r>
              <a:rPr lang="en-IN" altLang="en-US" sz="3600"/>
              <a:t>Result Page</a:t>
            </a:r>
          </a:p>
        </p:txBody>
      </p:sp>
      <p:pic>
        <p:nvPicPr>
          <p:cNvPr id="3" name="Picture 2" descr="Screenshot (47)"/>
          <p:cNvPicPr>
            <a:picLocks noChangeAspect="1"/>
          </p:cNvPicPr>
          <p:nvPr/>
        </p:nvPicPr>
        <p:blipFill>
          <a:blip r:embed="rId2"/>
          <a:stretch>
            <a:fillRect/>
          </a:stretch>
        </p:blipFill>
        <p:spPr>
          <a:xfrm>
            <a:off x="1871134" y="1028701"/>
            <a:ext cx="8632613" cy="4550833"/>
          </a:xfrm>
          <a:prstGeom prst="rect">
            <a:avLst/>
          </a:prstGeom>
        </p:spPr>
      </p:pic>
      <p:sp>
        <p:nvSpPr>
          <p:cNvPr id="4" name="Text Box 3"/>
          <p:cNvSpPr txBox="1"/>
          <p:nvPr/>
        </p:nvSpPr>
        <p:spPr>
          <a:xfrm>
            <a:off x="557107" y="5847081"/>
            <a:ext cx="11010900" cy="86196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a:spAutoFit/>
          </a:bodyPr>
          <a:lstStyle/>
          <a:p>
            <a:pPr algn="ctr" defTabSz="1219170" hangingPunct="0"/>
            <a:r>
              <a:rPr lang="en-US" i="1" dirty="0">
                <a:solidFill>
                  <a:srgbClr val="000000"/>
                </a:solidFill>
                <a:latin typeface="Times New Roman" panose="02020603050405020304" charset="0"/>
                <a:cs typeface="Times New Roman" panose="02020603050405020304" charset="0"/>
                <a:sym typeface="Arial" panose="020B0604020202020204"/>
              </a:rPr>
              <a:t>The fig</a:t>
            </a:r>
            <a:r>
              <a:rPr lang="en-IN" altLang="en-US" i="1" dirty="0">
                <a:solidFill>
                  <a:srgbClr val="000000"/>
                </a:solidFill>
                <a:latin typeface="Times New Roman" panose="02020603050405020304" charset="0"/>
                <a:cs typeface="Times New Roman" panose="02020603050405020304" charset="0"/>
                <a:sym typeface="Arial" panose="020B0604020202020204"/>
              </a:rPr>
              <a:t> </a:t>
            </a:r>
            <a:r>
              <a:rPr lang="en-US" i="1" dirty="0">
                <a:solidFill>
                  <a:srgbClr val="000000"/>
                </a:solidFill>
                <a:latin typeface="Times New Roman" panose="02020603050405020304" charset="0"/>
                <a:cs typeface="Times New Roman" panose="02020603050405020304" charset="0"/>
                <a:sym typeface="Arial" panose="020B0604020202020204"/>
              </a:rPr>
              <a:t>represents results web page where user will get the results if the user is facing any problem then the result page will display positive, the patient may be facing disease, else negative the patient is safe and also displays home button below.</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E738-068A-3D52-42CF-D2140A35B4E4}"/>
              </a:ext>
            </a:extLst>
          </p:cNvPr>
          <p:cNvSpPr>
            <a:spLocks noGrp="1"/>
          </p:cNvSpPr>
          <p:nvPr>
            <p:ph type="title"/>
          </p:nvPr>
        </p:nvSpPr>
        <p:spPr>
          <a:xfrm>
            <a:off x="666750" y="444500"/>
            <a:ext cx="10560050" cy="1169988"/>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Conclusion</a:t>
            </a:r>
            <a:endParaRPr lang="en-IN" sz="4000" b="1" dirty="0">
              <a:latin typeface="Lato" panose="020F0502020204030203" pitchFamily="34" charset="0"/>
              <a:ea typeface="Lato" panose="020F0502020204030203" pitchFamily="34" charset="0"/>
              <a:cs typeface="Lato" panose="020F0502020204030203" pitchFamily="34" charset="0"/>
            </a:endParaRPr>
          </a:p>
        </p:txBody>
      </p:sp>
      <p:sp>
        <p:nvSpPr>
          <p:cNvPr id="4" name="TextBox 3">
            <a:extLst>
              <a:ext uri="{FF2B5EF4-FFF2-40B4-BE49-F238E27FC236}">
                <a16:creationId xmlns:a16="http://schemas.microsoft.com/office/drawing/2014/main" id="{653D3F61-F67F-3DDE-4817-D35F09EE5B86}"/>
              </a:ext>
            </a:extLst>
          </p:cNvPr>
          <p:cNvSpPr txBox="1"/>
          <p:nvPr/>
        </p:nvSpPr>
        <p:spPr>
          <a:xfrm>
            <a:off x="901700" y="1835149"/>
            <a:ext cx="9448800" cy="3361626"/>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1800" dirty="0">
                <a:effectLst/>
                <a:latin typeface="Lato" panose="020F0502020204030203" pitchFamily="34" charset="0"/>
                <a:ea typeface="Lato" panose="020F0502020204030203" pitchFamily="34" charset="0"/>
                <a:cs typeface="Lato" panose="020F0502020204030203" pitchFamily="34" charset="0"/>
              </a:rPr>
              <a:t> The primary objective of this project is to accurately predict diseases based on patient-reported symptoms by implementing Machine Learning algorithms. </a:t>
            </a:r>
          </a:p>
          <a:p>
            <a:pPr marL="285750" indent="-285750" algn="just">
              <a:lnSpc>
                <a:spcPct val="150000"/>
              </a:lnSpc>
              <a:buFont typeface="Wingdings" panose="05000000000000000000" pitchFamily="2" charset="2"/>
              <a:buChar char="Ø"/>
            </a:pPr>
            <a:r>
              <a:rPr lang="en-US" sz="1800" dirty="0">
                <a:effectLst/>
                <a:latin typeface="Lato" panose="020F0502020204030203" pitchFamily="34" charset="0"/>
                <a:ea typeface="Lato" panose="020F0502020204030203" pitchFamily="34" charset="0"/>
                <a:cs typeface="Lato" panose="020F0502020204030203" pitchFamily="34" charset="0"/>
              </a:rPr>
              <a:t>In this study, four Machine Learning algorithms were utilized, achieving a mean accuracy of over 95%. This signifies significant improvement and higher accuracy compared to previous works, making the system more reliable and satisfying for users.</a:t>
            </a:r>
          </a:p>
          <a:p>
            <a:pPr marL="285750" indent="-285750" algn="just">
              <a:lnSpc>
                <a:spcPct val="150000"/>
              </a:lnSpc>
              <a:buFont typeface="Wingdings" panose="05000000000000000000" pitchFamily="2" charset="2"/>
              <a:buChar char="Ø"/>
            </a:pPr>
            <a:r>
              <a:rPr lang="en-US" dirty="0">
                <a:latin typeface="Lato" panose="020F0502020204030203" pitchFamily="34" charset="0"/>
                <a:ea typeface="Lato" panose="020F0502020204030203" pitchFamily="34" charset="0"/>
                <a:cs typeface="Lato" panose="020F0502020204030203" pitchFamily="34" charset="0"/>
              </a:rPr>
              <a:t>Additionally , this system is user-friendly and accessible to a wide range of users without any specific threshold. </a:t>
            </a:r>
            <a:endParaRPr lang="en-US" sz="1800" dirty="0">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en-IN" sz="18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792625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5F52-92A4-77DC-1E8D-ADD58B7FF4E2}"/>
              </a:ext>
            </a:extLst>
          </p:cNvPr>
          <p:cNvSpPr>
            <a:spLocks noGrp="1"/>
          </p:cNvSpPr>
          <p:nvPr>
            <p:ph type="title"/>
          </p:nvPr>
        </p:nvSpPr>
        <p:spPr>
          <a:xfrm>
            <a:off x="838200" y="365125"/>
            <a:ext cx="10515600" cy="1196975"/>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References</a:t>
            </a:r>
            <a:endParaRPr lang="en-IN" sz="4000" b="1"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6B1EA14D-A8A9-84BC-1778-F2EF74FE205C}"/>
              </a:ext>
            </a:extLst>
          </p:cNvPr>
          <p:cNvSpPr>
            <a:spLocks noGrp="1"/>
          </p:cNvSpPr>
          <p:nvPr>
            <p:ph idx="1"/>
          </p:nvPr>
        </p:nvSpPr>
        <p:spPr>
          <a:xfrm>
            <a:off x="838200" y="1511299"/>
            <a:ext cx="10515600" cy="4746625"/>
          </a:xfrm>
        </p:spPr>
        <p:txBody>
          <a:bodyPr>
            <a:noAutofit/>
          </a:bodyPr>
          <a:lstStyle/>
          <a:p>
            <a:pPr marL="342900" lvl="0" indent="-342900">
              <a:lnSpc>
                <a:spcPct val="150000"/>
              </a:lnSpc>
              <a:buFont typeface="+mj-lt"/>
              <a:buAutoNum type="arabicPeriod"/>
            </a:pPr>
            <a:r>
              <a:rPr lang="en-IN" sz="1800" dirty="0">
                <a:effectLst/>
                <a:latin typeface="Lato" panose="020F0502020204030203" pitchFamily="34" charset="0"/>
                <a:ea typeface="Lato" panose="020F0502020204030203" pitchFamily="34" charset="0"/>
                <a:cs typeface="Lato" panose="020F0502020204030203" pitchFamily="34" charset="0"/>
              </a:rPr>
              <a:t>In a research paper titled "Disease Prediction System," authored by Khurana, S., Jain, A., </a:t>
            </a:r>
            <a:r>
              <a:rPr lang="en-IN" sz="1800" dirty="0" err="1">
                <a:effectLst/>
                <a:latin typeface="Lato" panose="020F0502020204030203" pitchFamily="34" charset="0"/>
                <a:ea typeface="Lato" panose="020F0502020204030203" pitchFamily="34" charset="0"/>
                <a:cs typeface="Lato" panose="020F0502020204030203" pitchFamily="34" charset="0"/>
              </a:rPr>
              <a:t>Kataria</a:t>
            </a:r>
            <a:r>
              <a:rPr lang="en-IN" sz="1800" dirty="0">
                <a:effectLst/>
                <a:latin typeface="Lato" panose="020F0502020204030203" pitchFamily="34" charset="0"/>
                <a:ea typeface="Lato" panose="020F0502020204030203" pitchFamily="34" charset="0"/>
                <a:cs typeface="Lato" panose="020F0502020204030203" pitchFamily="34" charset="0"/>
              </a:rPr>
              <a:t>, S., Bhasin, K., Arora, S., and Gupta, A.D., published in the International Research Journal of Engineering and Technology in 2019, the authors discuss a system for predicting diseases. The paper is found in Volume 6, Issue 5, with page numbers 5178-5184.</a:t>
            </a:r>
          </a:p>
          <a:p>
            <a:pPr marL="342900" lvl="0" indent="-342900">
              <a:lnSpc>
                <a:spcPct val="150000"/>
              </a:lnSpc>
              <a:buFont typeface="+mj-lt"/>
              <a:buAutoNum type="arabicPeriod"/>
            </a:pPr>
            <a:r>
              <a:rPr lang="en-IN" sz="1800" dirty="0">
                <a:effectLst/>
                <a:latin typeface="Lato" panose="020F0502020204030203" pitchFamily="34" charset="0"/>
                <a:ea typeface="Lato" panose="020F0502020204030203" pitchFamily="34" charset="0"/>
                <a:cs typeface="Lato" panose="020F0502020204030203" pitchFamily="34" charset="0"/>
              </a:rPr>
              <a:t>In a paper titled "Heart Disease Prediction with Machine Learning Approaches," Kamboj (2020) explores the use of machine learning techniques for predicting heart disease. The research was published in the International Journal of Science and Research, Volume 9, Issue 7, with pages 1454-1458.</a:t>
            </a:r>
            <a:endParaRPr lang="en-IN" sz="1800" dirty="0">
              <a:latin typeface="Lato" panose="020F0502020204030203" pitchFamily="34" charset="0"/>
              <a:ea typeface="Lato" panose="020F0502020204030203" pitchFamily="34" charset="0"/>
              <a:cs typeface="Lato" panose="020F0502020204030203" pitchFamily="34" charset="0"/>
            </a:endParaRPr>
          </a:p>
          <a:p>
            <a:pPr marL="342900" lvl="0" indent="-342900">
              <a:lnSpc>
                <a:spcPct val="150000"/>
              </a:lnSpc>
              <a:buFont typeface="+mj-lt"/>
              <a:buAutoNum type="arabicPeriod"/>
            </a:pPr>
            <a:r>
              <a:rPr lang="en-IN" sz="1800" dirty="0">
                <a:effectLst/>
                <a:latin typeface="Lato" panose="020F0502020204030203" pitchFamily="34" charset="0"/>
                <a:ea typeface="Lato" panose="020F0502020204030203" pitchFamily="34" charset="0"/>
                <a:cs typeface="Lato" panose="020F0502020204030203" pitchFamily="34" charset="0"/>
              </a:rPr>
              <a:t>Ware, Rakesh, and Choudhary (2020) present a study on heart attack prediction using machine learning techniques. The research was published in the International Journal of Recent Technology and Engineering, Volume 8, Issue 5, with pages 1577-1580. Additionally, it was also featured in the Turkish Journal of Computer and Mathematics Education, Research Article Vol.12 No.6 (2021), with pages 4013-4023.</a:t>
            </a:r>
          </a:p>
        </p:txBody>
      </p:sp>
    </p:spTree>
    <p:extLst>
      <p:ext uri="{BB962C8B-B14F-4D97-AF65-F5344CB8AC3E}">
        <p14:creationId xmlns:p14="http://schemas.microsoft.com/office/powerpoint/2010/main" val="3007794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1294B-C003-CD52-CE66-0AC2EBE5FA0A}"/>
              </a:ext>
            </a:extLst>
          </p:cNvPr>
          <p:cNvSpPr>
            <a:spLocks noGrp="1"/>
          </p:cNvSpPr>
          <p:nvPr>
            <p:ph type="title"/>
          </p:nvPr>
        </p:nvSpPr>
        <p:spPr>
          <a:xfrm>
            <a:off x="633879" y="250825"/>
            <a:ext cx="10515600" cy="1325563"/>
          </a:xfrm>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Existing System</a:t>
            </a:r>
            <a:endParaRPr lang="en-IN" sz="4000" b="1" dirty="0">
              <a:latin typeface="Lato" panose="020F0502020204030203" pitchFamily="34" charset="0"/>
              <a:ea typeface="Lato" panose="020F0502020204030203" pitchFamily="34" charset="0"/>
              <a:cs typeface="Lato" panose="020F0502020204030203" pitchFamily="34" charset="0"/>
            </a:endParaRPr>
          </a:p>
        </p:txBody>
      </p:sp>
      <p:graphicFrame>
        <p:nvGraphicFramePr>
          <p:cNvPr id="6" name="Table 5">
            <a:extLst>
              <a:ext uri="{FF2B5EF4-FFF2-40B4-BE49-F238E27FC236}">
                <a16:creationId xmlns:a16="http://schemas.microsoft.com/office/drawing/2014/main" id="{38FDD36E-DB14-7EA9-8CB1-D9A18796CF36}"/>
              </a:ext>
            </a:extLst>
          </p:cNvPr>
          <p:cNvGraphicFramePr>
            <a:graphicFrameLocks noGrp="1"/>
          </p:cNvGraphicFramePr>
          <p:nvPr>
            <p:extLst>
              <p:ext uri="{D42A27DB-BD31-4B8C-83A1-F6EECF244321}">
                <p14:modId xmlns:p14="http://schemas.microsoft.com/office/powerpoint/2010/main" val="3821082636"/>
              </p:ext>
            </p:extLst>
          </p:nvPr>
        </p:nvGraphicFramePr>
        <p:xfrm>
          <a:off x="1326776" y="1690688"/>
          <a:ext cx="9499280" cy="4320527"/>
        </p:xfrm>
        <a:graphic>
          <a:graphicData uri="http://schemas.openxmlformats.org/drawingml/2006/table">
            <a:tbl>
              <a:tblPr/>
              <a:tblGrid>
                <a:gridCol w="722638">
                  <a:extLst>
                    <a:ext uri="{9D8B030D-6E8A-4147-A177-3AD203B41FA5}">
                      <a16:colId xmlns:a16="http://schemas.microsoft.com/office/drawing/2014/main" val="3177473446"/>
                    </a:ext>
                  </a:extLst>
                </a:gridCol>
                <a:gridCol w="2738810">
                  <a:extLst>
                    <a:ext uri="{9D8B030D-6E8A-4147-A177-3AD203B41FA5}">
                      <a16:colId xmlns:a16="http://schemas.microsoft.com/office/drawing/2014/main" val="2428792316"/>
                    </a:ext>
                  </a:extLst>
                </a:gridCol>
                <a:gridCol w="2941108">
                  <a:extLst>
                    <a:ext uri="{9D8B030D-6E8A-4147-A177-3AD203B41FA5}">
                      <a16:colId xmlns:a16="http://schemas.microsoft.com/office/drawing/2014/main" val="2554114772"/>
                    </a:ext>
                  </a:extLst>
                </a:gridCol>
                <a:gridCol w="3096724">
                  <a:extLst>
                    <a:ext uri="{9D8B030D-6E8A-4147-A177-3AD203B41FA5}">
                      <a16:colId xmlns:a16="http://schemas.microsoft.com/office/drawing/2014/main" val="1831491471"/>
                    </a:ext>
                  </a:extLst>
                </a:gridCol>
              </a:tblGrid>
              <a:tr h="371963">
                <a:tc>
                  <a:txBody>
                    <a:bodyPr/>
                    <a:lstStyle/>
                    <a:p>
                      <a:pPr algn="just">
                        <a:defRPr sz="1800"/>
                      </a:pPr>
                      <a:r>
                        <a:rPr sz="1800" b="1" dirty="0">
                          <a:latin typeface="Lato" panose="020F0502020204030203" pitchFamily="34" charset="0"/>
                          <a:ea typeface="Lato" panose="020F0502020204030203" pitchFamily="34" charset="0"/>
                          <a:cs typeface="Lato" panose="020F0502020204030203" pitchFamily="34" charset="0"/>
                          <a:sym typeface="Times New Roman" panose="02020603050405020304"/>
                        </a:rPr>
                        <a:t>S. No </a:t>
                      </a:r>
                    </a:p>
                  </a:txBody>
                  <a:tcPr marL="34294" marR="34294" marT="34294" marB="34294" horzOverflow="overflow"/>
                </a:tc>
                <a:tc>
                  <a:txBody>
                    <a:bodyPr/>
                    <a:lstStyle/>
                    <a:p>
                      <a:pPr algn="just">
                        <a:defRPr sz="1800"/>
                      </a:pPr>
                      <a:r>
                        <a:rPr sz="1800" b="1">
                          <a:latin typeface="Lato" panose="020F0502020204030203" pitchFamily="34" charset="0"/>
                          <a:ea typeface="Lato" panose="020F0502020204030203" pitchFamily="34" charset="0"/>
                          <a:cs typeface="Lato" panose="020F0502020204030203" pitchFamily="34" charset="0"/>
                          <a:sym typeface="Times New Roman" panose="02020603050405020304"/>
                        </a:rPr>
                        <a:t>        Description</a:t>
                      </a:r>
                    </a:p>
                  </a:txBody>
                  <a:tcPr marL="34294" marR="34294" marT="34294" marB="34294" horzOverflow="overflow"/>
                </a:tc>
                <a:tc>
                  <a:txBody>
                    <a:bodyPr/>
                    <a:lstStyle/>
                    <a:p>
                      <a:pPr algn="just">
                        <a:defRPr sz="1800">
                          <a:latin typeface="Times New Roman" panose="02020603050405020304"/>
                          <a:ea typeface="Times New Roman" panose="02020603050405020304"/>
                          <a:cs typeface="Times New Roman" panose="02020603050405020304"/>
                          <a:sym typeface="Times New Roman" panose="02020603050405020304"/>
                        </a:defRPr>
                      </a:pPr>
                      <a:r>
                        <a:rPr sz="1800">
                          <a:latin typeface="Lato" panose="020F0502020204030203" pitchFamily="34" charset="0"/>
                          <a:ea typeface="Lato" panose="020F0502020204030203" pitchFamily="34" charset="0"/>
                          <a:cs typeface="Lato" panose="020F0502020204030203" pitchFamily="34" charset="0"/>
                        </a:rPr>
                        <a:t>          </a:t>
                      </a:r>
                      <a:r>
                        <a:rPr sz="1800" b="1">
                          <a:latin typeface="Lato" panose="020F0502020204030203" pitchFamily="34" charset="0"/>
                          <a:ea typeface="Lato" panose="020F0502020204030203" pitchFamily="34" charset="0"/>
                          <a:cs typeface="Lato" panose="020F0502020204030203" pitchFamily="34" charset="0"/>
                        </a:rPr>
                        <a:t>Dataset</a:t>
                      </a:r>
                    </a:p>
                  </a:txBody>
                  <a:tcPr marL="34294" marR="34294" marT="34294" marB="34294" horzOverflow="overflow"/>
                </a:tc>
                <a:tc>
                  <a:txBody>
                    <a:bodyPr/>
                    <a:lstStyle/>
                    <a:p>
                      <a:pPr algn="just">
                        <a:defRPr sz="1800">
                          <a:latin typeface="Times New Roman" panose="02020603050405020304"/>
                          <a:ea typeface="Times New Roman" panose="02020603050405020304"/>
                          <a:cs typeface="Times New Roman" panose="02020603050405020304"/>
                          <a:sym typeface="Times New Roman" panose="02020603050405020304"/>
                        </a:defRPr>
                      </a:pPr>
                      <a:r>
                        <a:rPr sz="1800">
                          <a:latin typeface="Lato" panose="020F0502020204030203" pitchFamily="34" charset="0"/>
                          <a:ea typeface="Lato" panose="020F0502020204030203" pitchFamily="34" charset="0"/>
                          <a:cs typeface="Lato" panose="020F0502020204030203" pitchFamily="34" charset="0"/>
                        </a:rPr>
                        <a:t>        </a:t>
                      </a:r>
                      <a:r>
                        <a:rPr sz="1800" b="1">
                          <a:latin typeface="Lato" panose="020F0502020204030203" pitchFamily="34" charset="0"/>
                          <a:ea typeface="Lato" panose="020F0502020204030203" pitchFamily="34" charset="0"/>
                          <a:cs typeface="Lato" panose="020F0502020204030203" pitchFamily="34" charset="0"/>
                        </a:rPr>
                        <a:t>Accuracy</a:t>
                      </a:r>
                    </a:p>
                  </a:txBody>
                  <a:tcPr marL="34294" marR="34294" marT="34294" marB="34294" horzOverflow="overflow"/>
                </a:tc>
                <a:extLst>
                  <a:ext uri="{0D108BD9-81ED-4DB2-BD59-A6C34878D82A}">
                    <a16:rowId xmlns:a16="http://schemas.microsoft.com/office/drawing/2014/main" val="2595294513"/>
                  </a:ext>
                </a:extLst>
              </a:tr>
              <a:tr h="1316188">
                <a:tc>
                  <a:txBody>
                    <a:bodyPr/>
                    <a:lstStyle/>
                    <a:p>
                      <a:pPr algn="ctr">
                        <a:defRPr sz="1800"/>
                      </a:pPr>
                      <a:r>
                        <a:rPr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1</a:t>
                      </a:r>
                    </a:p>
                  </a:txBody>
                  <a:tcPr marL="34290" marR="34290" marT="34290" marB="34290" horzOverflow="overflow"/>
                </a:tc>
                <a:tc>
                  <a:txBody>
                    <a:bodyPr/>
                    <a:lstStyle/>
                    <a:p>
                      <a:pPr algn="l">
                        <a:defRPr sz="1800"/>
                      </a:pPr>
                      <a:r>
                        <a:rPr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Disease Prediction System. International Research Journal of Engineering and Technology. </a:t>
                      </a:r>
                    </a:p>
                  </a:txBody>
                  <a:tcPr marL="34290" marR="34290" marT="34290" marB="34290" horzOverflow="overflow"/>
                </a:tc>
                <a:tc>
                  <a:txBody>
                    <a:bodyPr/>
                    <a:lstStyle/>
                    <a:p>
                      <a:pPr algn="l">
                        <a:defRPr sz="1800"/>
                      </a:pPr>
                      <a:r>
                        <a:rPr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Data Collected from  Local Hospitals and Open Sources.</a:t>
                      </a:r>
                    </a:p>
                  </a:txBody>
                  <a:tcPr marL="34290" marR="34290" marT="34290" marB="34290" horzOverflow="overflow"/>
                </a:tc>
                <a:tc>
                  <a:txBody>
                    <a:bodyPr/>
                    <a:lstStyle/>
                    <a:p>
                      <a:pPr algn="l">
                        <a:defRPr sz="1800"/>
                      </a:pPr>
                      <a:r>
                        <a:rPr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Random Forest Performed well compared to Naive Bayes and De</a:t>
                      </a:r>
                      <a:r>
                        <a:rPr lang="en-US"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c</a:t>
                      </a:r>
                      <a:r>
                        <a:rPr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i</a:t>
                      </a:r>
                      <a:r>
                        <a:rPr lang="en-US"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s</a:t>
                      </a:r>
                      <a:r>
                        <a:rPr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ion Tree.</a:t>
                      </a:r>
                    </a:p>
                  </a:txBody>
                  <a:tcPr marL="34290" marR="34290" marT="34290" marB="34290" horzOverflow="overflow"/>
                </a:tc>
                <a:extLst>
                  <a:ext uri="{0D108BD9-81ED-4DB2-BD59-A6C34878D82A}">
                    <a16:rowId xmlns:a16="http://schemas.microsoft.com/office/drawing/2014/main" val="2626739578"/>
                  </a:ext>
                </a:extLst>
              </a:tr>
              <a:tr h="1316188">
                <a:tc>
                  <a:txBody>
                    <a:bodyPr/>
                    <a:lstStyle/>
                    <a:p>
                      <a:pPr algn="ctr">
                        <a:defRPr sz="1800"/>
                      </a:pPr>
                      <a:r>
                        <a:rPr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2</a:t>
                      </a:r>
                    </a:p>
                  </a:txBody>
                  <a:tcPr marL="34290" marR="34290" marT="34290" marB="34290" horzOverflow="overflow"/>
                </a:tc>
                <a:tc>
                  <a:txBody>
                    <a:bodyPr/>
                    <a:lstStyle/>
                    <a:p>
                      <a:pPr algn="l">
                        <a:defRPr sz="1400">
                          <a:latin typeface="Times New Roman" panose="02020603050405020304"/>
                          <a:ea typeface="Times New Roman" panose="02020603050405020304"/>
                          <a:cs typeface="Times New Roman" panose="02020603050405020304"/>
                          <a:sym typeface="Times New Roman" panose="02020603050405020304"/>
                        </a:defRPr>
                      </a:pPr>
                      <a:r>
                        <a:rPr sz="1400" dirty="0">
                          <a:latin typeface="Lato" panose="020F0502020204030203" pitchFamily="34" charset="0"/>
                          <a:ea typeface="Lato" panose="020F0502020204030203" pitchFamily="34" charset="0"/>
                          <a:cs typeface="Lato" panose="020F0502020204030203" pitchFamily="34" charset="0"/>
                        </a:rPr>
                        <a:t>Heart Disease Prediction with Machine Learning Approaches .</a:t>
                      </a:r>
                    </a:p>
                    <a:p>
                      <a:pPr algn="l">
                        <a:defRPr sz="1400">
                          <a:latin typeface="Times New Roman" panose="02020603050405020304"/>
                          <a:ea typeface="Times New Roman" panose="02020603050405020304"/>
                          <a:cs typeface="Times New Roman" panose="02020603050405020304"/>
                          <a:sym typeface="Times New Roman" panose="02020603050405020304"/>
                        </a:defRPr>
                      </a:pPr>
                      <a:r>
                        <a:rPr sz="1400" dirty="0">
                          <a:latin typeface="Lato" panose="020F0502020204030203" pitchFamily="34" charset="0"/>
                          <a:ea typeface="Lato" panose="020F0502020204030203" pitchFamily="34" charset="0"/>
                          <a:cs typeface="Lato" panose="020F0502020204030203" pitchFamily="34" charset="0"/>
                        </a:rPr>
                        <a:t>International Journal Of Science and Research .</a:t>
                      </a:r>
                    </a:p>
                  </a:txBody>
                  <a:tcPr marL="34290" marR="34290" marT="34290" marB="34290" horzOverflow="overflow"/>
                </a:tc>
                <a:tc>
                  <a:txBody>
                    <a:bodyPr/>
                    <a:lstStyle/>
                    <a:p>
                      <a:pPr algn="l">
                        <a:defRPr sz="1400">
                          <a:latin typeface="Times New Roman" panose="02020603050405020304"/>
                          <a:ea typeface="Times New Roman" panose="02020603050405020304"/>
                          <a:cs typeface="Times New Roman" panose="02020603050405020304"/>
                          <a:sym typeface="Times New Roman" panose="02020603050405020304"/>
                        </a:defRPr>
                      </a:pPr>
                      <a:r>
                        <a:rPr sz="1400" dirty="0">
                          <a:latin typeface="Lato" panose="020F0502020204030203" pitchFamily="34" charset="0"/>
                          <a:ea typeface="Lato" panose="020F0502020204030203" pitchFamily="34" charset="0"/>
                          <a:cs typeface="Lato" panose="020F0502020204030203" pitchFamily="34" charset="0"/>
                        </a:rPr>
                        <a:t>Dataset obtained from Cleveland </a:t>
                      </a:r>
                    </a:p>
                    <a:p>
                      <a:pPr algn="l">
                        <a:defRPr sz="1400">
                          <a:latin typeface="Times New Roman" panose="02020603050405020304"/>
                          <a:ea typeface="Times New Roman" panose="02020603050405020304"/>
                          <a:cs typeface="Times New Roman" panose="02020603050405020304"/>
                          <a:sym typeface="Times New Roman" panose="02020603050405020304"/>
                        </a:defRPr>
                      </a:pPr>
                      <a:r>
                        <a:rPr sz="1400" dirty="0">
                          <a:latin typeface="Lato" panose="020F0502020204030203" pitchFamily="34" charset="0"/>
                          <a:ea typeface="Lato" panose="020F0502020204030203" pitchFamily="34" charset="0"/>
                          <a:cs typeface="Lato" panose="020F0502020204030203" pitchFamily="34" charset="0"/>
                        </a:rPr>
                        <a:t>Heart Disease database at UCI Repository.</a:t>
                      </a:r>
                    </a:p>
                  </a:txBody>
                  <a:tcPr marL="34290" marR="34290" marT="34290" marB="34290" horzOverflow="overflow"/>
                </a:tc>
                <a:tc>
                  <a:txBody>
                    <a:bodyPr/>
                    <a:lstStyle/>
                    <a:p>
                      <a:pPr algn="l">
                        <a:defRPr sz="1800"/>
                      </a:pPr>
                      <a:r>
                        <a:rPr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Highest Accuracy achieved by kin with 87%.</a:t>
                      </a:r>
                    </a:p>
                  </a:txBody>
                  <a:tcPr marL="34290" marR="34290" marT="34290" marB="34290" horzOverflow="overflow"/>
                </a:tc>
                <a:extLst>
                  <a:ext uri="{0D108BD9-81ED-4DB2-BD59-A6C34878D82A}">
                    <a16:rowId xmlns:a16="http://schemas.microsoft.com/office/drawing/2014/main" val="1608326542"/>
                  </a:ext>
                </a:extLst>
              </a:tr>
              <a:tr h="1316188">
                <a:tc>
                  <a:txBody>
                    <a:bodyPr/>
                    <a:lstStyle/>
                    <a:p>
                      <a:pPr algn="ctr">
                        <a:defRPr sz="1800"/>
                      </a:pPr>
                      <a:r>
                        <a:rPr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3</a:t>
                      </a:r>
                    </a:p>
                  </a:txBody>
                  <a:tcPr marL="34290" marR="34290" marT="34290" marB="34290" horzOverflow="overflow"/>
                </a:tc>
                <a:tc>
                  <a:txBody>
                    <a:bodyPr/>
                    <a:lstStyle/>
                    <a:p>
                      <a:pPr algn="l">
                        <a:defRPr sz="1400">
                          <a:latin typeface="Times New Roman" panose="02020603050405020304"/>
                          <a:ea typeface="Times New Roman" panose="02020603050405020304"/>
                          <a:cs typeface="Times New Roman" panose="02020603050405020304"/>
                          <a:sym typeface="Times New Roman" panose="02020603050405020304"/>
                        </a:defRPr>
                      </a:pPr>
                      <a:r>
                        <a:rPr sz="1400" dirty="0">
                          <a:latin typeface="Lato" panose="020F0502020204030203" pitchFamily="34" charset="0"/>
                          <a:ea typeface="Lato" panose="020F0502020204030203" pitchFamily="34" charset="0"/>
                          <a:cs typeface="Lato" panose="020F0502020204030203" pitchFamily="34" charset="0"/>
                        </a:rPr>
                        <a:t>Heart Attack Prediction By Using Machine Learning </a:t>
                      </a:r>
                    </a:p>
                    <a:p>
                      <a:pPr algn="l">
                        <a:defRPr sz="1400">
                          <a:latin typeface="Times New Roman" panose="02020603050405020304"/>
                          <a:ea typeface="Times New Roman" panose="02020603050405020304"/>
                          <a:cs typeface="Times New Roman" panose="02020603050405020304"/>
                          <a:sym typeface="Times New Roman" panose="02020603050405020304"/>
                        </a:defRPr>
                      </a:pPr>
                      <a:r>
                        <a:rPr sz="1400" dirty="0">
                          <a:latin typeface="Lato" panose="020F0502020204030203" pitchFamily="34" charset="0"/>
                          <a:ea typeface="Lato" panose="020F0502020204030203" pitchFamily="34" charset="0"/>
                          <a:cs typeface="Lato" panose="020F0502020204030203" pitchFamily="34" charset="0"/>
                        </a:rPr>
                        <a:t>Techniques . International Journal Of Recent Technology and Engineering .</a:t>
                      </a:r>
                    </a:p>
                  </a:txBody>
                  <a:tcPr marL="34290" marR="34290" marT="34290" marB="34290" horzOverflow="overflow"/>
                </a:tc>
                <a:tc>
                  <a:txBody>
                    <a:bodyPr/>
                    <a:lstStyle/>
                    <a:p>
                      <a:pPr algn="l">
                        <a:defRPr sz="1800"/>
                      </a:pPr>
                      <a:r>
                        <a:rPr sz="1400" dirty="0">
                          <a:latin typeface="Lato" panose="020F0502020204030203" pitchFamily="34" charset="0"/>
                          <a:ea typeface="Lato" panose="020F0502020204030203" pitchFamily="34" charset="0"/>
                          <a:cs typeface="Lato" panose="020F0502020204030203" pitchFamily="34" charset="0"/>
                          <a:sym typeface="Times New Roman" panose="02020603050405020304"/>
                        </a:rPr>
                        <a:t>Dataset Obtained from UCI Repository .</a:t>
                      </a:r>
                    </a:p>
                  </a:txBody>
                  <a:tcPr marL="34290" marR="34290" marT="34290" marB="34290" horzOverflow="overflow"/>
                </a:tc>
                <a:tc>
                  <a:txBody>
                    <a:bodyPr/>
                    <a:lstStyle/>
                    <a:p>
                      <a:pPr algn="l">
                        <a:defRPr sz="1400">
                          <a:latin typeface="Times New Roman" panose="02020603050405020304"/>
                          <a:ea typeface="Times New Roman" panose="02020603050405020304"/>
                          <a:cs typeface="Times New Roman" panose="02020603050405020304"/>
                          <a:sym typeface="Times New Roman" panose="02020603050405020304"/>
                        </a:defRPr>
                      </a:pPr>
                      <a:r>
                        <a:rPr sz="1400" dirty="0">
                          <a:latin typeface="Lato" panose="020F0502020204030203" pitchFamily="34" charset="0"/>
                          <a:ea typeface="Lato" panose="020F0502020204030203" pitchFamily="34" charset="0"/>
                          <a:cs typeface="Lato" panose="020F0502020204030203" pitchFamily="34" charset="0"/>
                        </a:rPr>
                        <a:t>Highest Accuracy achieved by SVM </a:t>
                      </a:r>
                    </a:p>
                    <a:p>
                      <a:pPr algn="l">
                        <a:defRPr sz="1400">
                          <a:latin typeface="Times New Roman" panose="02020603050405020304"/>
                          <a:ea typeface="Times New Roman" panose="02020603050405020304"/>
                          <a:cs typeface="Times New Roman" panose="02020603050405020304"/>
                          <a:sym typeface="Times New Roman" panose="02020603050405020304"/>
                        </a:defRPr>
                      </a:pPr>
                      <a:r>
                        <a:rPr sz="1400" dirty="0">
                          <a:latin typeface="Lato" panose="020F0502020204030203" pitchFamily="34" charset="0"/>
                          <a:ea typeface="Lato" panose="020F0502020204030203" pitchFamily="34" charset="0"/>
                          <a:cs typeface="Lato" panose="020F0502020204030203" pitchFamily="34" charset="0"/>
                        </a:rPr>
                        <a:t>89.34%. </a:t>
                      </a:r>
                    </a:p>
                  </a:txBody>
                  <a:tcPr marL="34290" marR="34290" marT="34290" marB="34290" horzOverflow="overflow"/>
                </a:tc>
                <a:extLst>
                  <a:ext uri="{0D108BD9-81ED-4DB2-BD59-A6C34878D82A}">
                    <a16:rowId xmlns:a16="http://schemas.microsoft.com/office/drawing/2014/main" val="393928959"/>
                  </a:ext>
                </a:extLst>
              </a:tr>
            </a:tbl>
          </a:graphicData>
        </a:graphic>
      </p:graphicFrame>
    </p:spTree>
    <p:extLst>
      <p:ext uri="{BB962C8B-B14F-4D97-AF65-F5344CB8AC3E}">
        <p14:creationId xmlns:p14="http://schemas.microsoft.com/office/powerpoint/2010/main" val="3139213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5F10-7DDE-23A6-F57A-D476745C2387}"/>
              </a:ext>
            </a:extLst>
          </p:cNvPr>
          <p:cNvSpPr>
            <a:spLocks noGrp="1"/>
          </p:cNvSpPr>
          <p:nvPr>
            <p:ph type="title"/>
          </p:nvPr>
        </p:nvSpPr>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Disadvantages of the Existing Model</a:t>
            </a:r>
            <a:endParaRPr lang="en-IN" sz="4000" b="1" dirty="0">
              <a:latin typeface="Lato" panose="020F0502020204030203" pitchFamily="34" charset="0"/>
              <a:ea typeface="Lato" panose="020F0502020204030203" pitchFamily="34" charset="0"/>
              <a:cs typeface="Lato" panose="020F0502020204030203" pitchFamily="34" charset="0"/>
            </a:endParaRPr>
          </a:p>
        </p:txBody>
      </p:sp>
      <p:sp>
        <p:nvSpPr>
          <p:cNvPr id="5" name="Content Placeholder 4">
            <a:extLst>
              <a:ext uri="{FF2B5EF4-FFF2-40B4-BE49-F238E27FC236}">
                <a16:creationId xmlns:a16="http://schemas.microsoft.com/office/drawing/2014/main" id="{887146FF-6E2E-359D-404B-3B99C988FF2D}"/>
              </a:ext>
            </a:extLst>
          </p:cNvPr>
          <p:cNvSpPr>
            <a:spLocks noGrp="1"/>
          </p:cNvSpPr>
          <p:nvPr>
            <p:ph idx="1"/>
          </p:nvPr>
        </p:nvSpPr>
        <p:spPr/>
        <p:txBody>
          <a:bodyPr/>
          <a:lstStyle/>
          <a:p>
            <a:pPr algn="just">
              <a:buFont typeface="Wingdings" panose="05000000000000000000" pitchFamily="2" charset="2"/>
              <a:buChar char="Ø"/>
            </a:pPr>
            <a:r>
              <a:rPr lang="en-IN" sz="1800" dirty="0">
                <a:latin typeface="Lato" panose="020F0502020204030203" pitchFamily="34" charset="0"/>
                <a:ea typeface="Lato" panose="020F0502020204030203" pitchFamily="34" charset="0"/>
                <a:cs typeface="Lato" panose="020F0502020204030203" pitchFamily="34" charset="0"/>
              </a:rPr>
              <a:t> </a:t>
            </a:r>
            <a:r>
              <a:rPr lang="en-IN" sz="2000" b="1" dirty="0">
                <a:effectLst/>
                <a:latin typeface="Lato" panose="020F0502020204030203" pitchFamily="34" charset="0"/>
                <a:ea typeface="Lato" panose="020F0502020204030203" pitchFamily="34" charset="0"/>
                <a:cs typeface="Lato" panose="020F0502020204030203" pitchFamily="34" charset="0"/>
              </a:rPr>
              <a:t>Limited accuracy: </a:t>
            </a:r>
            <a:r>
              <a:rPr lang="en-IN" sz="1800" dirty="0">
                <a:effectLst/>
                <a:latin typeface="Lato" panose="020F0502020204030203" pitchFamily="34" charset="0"/>
                <a:ea typeface="Lato" panose="020F0502020204030203" pitchFamily="34" charset="0"/>
                <a:cs typeface="Lato" panose="020F0502020204030203" pitchFamily="34" charset="0"/>
              </a:rPr>
              <a:t>While machine learning algorithms and other advanced techniques have</a:t>
            </a:r>
          </a:p>
          <a:p>
            <a:pPr marL="0" indent="0" algn="just">
              <a:buNone/>
            </a:pPr>
            <a:r>
              <a:rPr lang="en-IN" sz="1800" dirty="0">
                <a:latin typeface="Lato" panose="020F0502020204030203" pitchFamily="34" charset="0"/>
                <a:ea typeface="Lato" panose="020F0502020204030203" pitchFamily="34" charset="0"/>
                <a:cs typeface="Lato" panose="020F0502020204030203" pitchFamily="34" charset="0"/>
              </a:rPr>
              <a:t>    </a:t>
            </a:r>
            <a:r>
              <a:rPr lang="en-IN" sz="1800" dirty="0">
                <a:effectLst/>
                <a:latin typeface="Lato" panose="020F0502020204030203" pitchFamily="34" charset="0"/>
                <a:ea typeface="Lato" panose="020F0502020204030203" pitchFamily="34" charset="0"/>
                <a:cs typeface="Lato" panose="020F0502020204030203" pitchFamily="34" charset="0"/>
              </a:rPr>
              <a:t> improved the accuracy of disease prediction models, they are still subject to errors and false</a:t>
            </a:r>
          </a:p>
          <a:p>
            <a:pPr marL="0" indent="0" algn="just">
              <a:buNone/>
            </a:pPr>
            <a:r>
              <a:rPr lang="en-IN" sz="1800" dirty="0">
                <a:effectLst/>
                <a:latin typeface="Lato" panose="020F0502020204030203" pitchFamily="34" charset="0"/>
                <a:ea typeface="Lato" panose="020F0502020204030203" pitchFamily="34" charset="0"/>
                <a:cs typeface="Lato" panose="020F0502020204030203" pitchFamily="34" charset="0"/>
              </a:rPr>
              <a:t>     positives.</a:t>
            </a:r>
          </a:p>
          <a:p>
            <a:pPr algn="just">
              <a:buFont typeface="Wingdings" panose="05000000000000000000" pitchFamily="2" charset="2"/>
              <a:buChar char="Ø"/>
            </a:pPr>
            <a:r>
              <a:rPr lang="en-IN" sz="1800" dirty="0">
                <a:effectLst/>
                <a:latin typeface="Lato" panose="020F0502020204030203" pitchFamily="34" charset="0"/>
                <a:ea typeface="Lato" panose="020F0502020204030203" pitchFamily="34" charset="0"/>
                <a:cs typeface="Lato" panose="020F0502020204030203" pitchFamily="34" charset="0"/>
              </a:rPr>
              <a:t> </a:t>
            </a:r>
            <a:r>
              <a:rPr lang="en-IN" sz="2000" b="1" dirty="0">
                <a:effectLst/>
                <a:latin typeface="Lato" panose="020F0502020204030203" pitchFamily="34" charset="0"/>
                <a:ea typeface="Lato" panose="020F0502020204030203" pitchFamily="34" charset="0"/>
                <a:cs typeface="Lato" panose="020F0502020204030203" pitchFamily="34" charset="0"/>
              </a:rPr>
              <a:t>Limited availability:</a:t>
            </a:r>
            <a:r>
              <a:rPr lang="en-IN" sz="2000" dirty="0">
                <a:effectLst/>
                <a:latin typeface="Lato" panose="020F0502020204030203" pitchFamily="34" charset="0"/>
                <a:ea typeface="Lato" panose="020F0502020204030203" pitchFamily="34" charset="0"/>
                <a:cs typeface="Lato" panose="020F0502020204030203" pitchFamily="34" charset="0"/>
              </a:rPr>
              <a:t> </a:t>
            </a:r>
            <a:r>
              <a:rPr lang="en-IN" sz="1800" dirty="0">
                <a:effectLst/>
                <a:latin typeface="Lato" panose="020F0502020204030203" pitchFamily="34" charset="0"/>
                <a:ea typeface="Lato" panose="020F0502020204030203" pitchFamily="34" charset="0"/>
                <a:cs typeface="Lato" panose="020F0502020204030203" pitchFamily="34" charset="0"/>
              </a:rPr>
              <a:t>Disease prediction models may not be widely available or accessible to</a:t>
            </a:r>
          </a:p>
          <a:p>
            <a:pPr marL="0" indent="0" algn="just">
              <a:buNone/>
            </a:pPr>
            <a:r>
              <a:rPr lang="en-IN" sz="1800" dirty="0">
                <a:latin typeface="Lato" panose="020F0502020204030203" pitchFamily="34" charset="0"/>
                <a:ea typeface="Lato" panose="020F0502020204030203" pitchFamily="34" charset="0"/>
                <a:cs typeface="Lato" panose="020F0502020204030203" pitchFamily="34" charset="0"/>
              </a:rPr>
              <a:t>    </a:t>
            </a:r>
            <a:r>
              <a:rPr lang="en-IN" sz="1800" dirty="0">
                <a:effectLst/>
                <a:latin typeface="Lato" panose="020F0502020204030203" pitchFamily="34" charset="0"/>
                <a:ea typeface="Lato" panose="020F0502020204030203" pitchFamily="34" charset="0"/>
                <a:cs typeface="Lato" panose="020F0502020204030203" pitchFamily="34" charset="0"/>
              </a:rPr>
              <a:t> healthcare providers, especially in low-resource settings or in areas with limited technological</a:t>
            </a:r>
          </a:p>
          <a:p>
            <a:pPr marL="0" indent="0" algn="just">
              <a:buNone/>
            </a:pPr>
            <a:r>
              <a:rPr lang="en-IN" sz="1800" dirty="0">
                <a:effectLst/>
                <a:latin typeface="Lato" panose="020F0502020204030203" pitchFamily="34" charset="0"/>
                <a:ea typeface="Lato" panose="020F0502020204030203" pitchFamily="34" charset="0"/>
                <a:cs typeface="Lato" panose="020F0502020204030203" pitchFamily="34" charset="0"/>
              </a:rPr>
              <a:t>     infrastructure. This can limit the potential impact of these models on population health.</a:t>
            </a:r>
          </a:p>
          <a:p>
            <a:pPr algn="just">
              <a:buFont typeface="Wingdings" panose="05000000000000000000" pitchFamily="2" charset="2"/>
              <a:buChar char="Ø"/>
            </a:pPr>
            <a:r>
              <a:rPr lang="en-IN" sz="2000" b="1" dirty="0">
                <a:effectLst/>
                <a:latin typeface="Lato" panose="020F0502020204030203" pitchFamily="34" charset="0"/>
                <a:ea typeface="Lato" panose="020F0502020204030203" pitchFamily="34" charset="0"/>
                <a:cs typeface="Lato" panose="020F0502020204030203" pitchFamily="34" charset="0"/>
              </a:rPr>
              <a:t>Privacy concerns:</a:t>
            </a:r>
            <a:r>
              <a:rPr lang="en-IN" sz="2000" b="1" dirty="0">
                <a:latin typeface="Lato" panose="020F0502020204030203" pitchFamily="34" charset="0"/>
                <a:ea typeface="Lato" panose="020F0502020204030203" pitchFamily="34" charset="0"/>
                <a:cs typeface="Lato" panose="020F0502020204030203" pitchFamily="34" charset="0"/>
              </a:rPr>
              <a:t> </a:t>
            </a:r>
            <a:r>
              <a:rPr lang="en-IN" sz="1800" dirty="0">
                <a:effectLst/>
                <a:latin typeface="Lato" panose="020F0502020204030203" pitchFamily="34" charset="0"/>
                <a:ea typeface="Lato" panose="020F0502020204030203" pitchFamily="34" charset="0"/>
                <a:cs typeface="Lato" panose="020F0502020204030203" pitchFamily="34" charset="0"/>
              </a:rPr>
              <a:t>Disease prediction models may require access to sensitive patient data, raising</a:t>
            </a:r>
          </a:p>
          <a:p>
            <a:pPr marL="0" indent="0" algn="just">
              <a:buNone/>
            </a:pPr>
            <a:r>
              <a:rPr lang="en-IN" sz="1800" dirty="0">
                <a:effectLst/>
                <a:latin typeface="Lato" panose="020F0502020204030203" pitchFamily="34" charset="0"/>
                <a:ea typeface="Lato" panose="020F0502020204030203" pitchFamily="34" charset="0"/>
                <a:cs typeface="Lato" panose="020F0502020204030203" pitchFamily="34" charset="0"/>
              </a:rPr>
              <a:t>    concerns about patient privacy and the security of this information.</a:t>
            </a:r>
          </a:p>
          <a:p>
            <a:pPr marL="0" indent="0" algn="just">
              <a:buNone/>
            </a:pPr>
            <a:endParaRPr lang="en-IN" dirty="0"/>
          </a:p>
        </p:txBody>
      </p:sp>
    </p:spTree>
    <p:extLst>
      <p:ext uri="{BB962C8B-B14F-4D97-AF65-F5344CB8AC3E}">
        <p14:creationId xmlns:p14="http://schemas.microsoft.com/office/powerpoint/2010/main" val="1239562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C58AA-90BE-A574-90E1-B85541F29DA9}"/>
              </a:ext>
            </a:extLst>
          </p:cNvPr>
          <p:cNvSpPr>
            <a:spLocks noGrp="1"/>
          </p:cNvSpPr>
          <p:nvPr>
            <p:ph type="title"/>
          </p:nvPr>
        </p:nvSpPr>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Proposed System</a:t>
            </a:r>
            <a:endParaRPr lang="en-IN" sz="4000" b="1"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B403EA3D-EB6B-5640-888D-6D24CEE4EDF9}"/>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IN" sz="1800" dirty="0">
                <a:latin typeface="Lato" panose="020F0502020204030203" pitchFamily="34" charset="0"/>
                <a:ea typeface="Lato" panose="020F0502020204030203" pitchFamily="34" charset="0"/>
                <a:cs typeface="Lato" panose="020F0502020204030203" pitchFamily="34" charset="0"/>
              </a:rPr>
              <a:t>Along with the increased accuracy rate, we will proliferate the reliability of our system for this job and can gain the trust of patient in this system. </a:t>
            </a:r>
          </a:p>
          <a:p>
            <a:pPr>
              <a:lnSpc>
                <a:spcPct val="150000"/>
              </a:lnSpc>
              <a:buFont typeface="Wingdings" panose="05000000000000000000" pitchFamily="2" charset="2"/>
              <a:buChar char="Ø"/>
            </a:pPr>
            <a:r>
              <a:rPr lang="en-IN" sz="1800" dirty="0">
                <a:latin typeface="Lato" panose="020F0502020204030203" pitchFamily="34" charset="0"/>
                <a:ea typeface="Lato" panose="020F0502020204030203" pitchFamily="34" charset="0"/>
                <a:cs typeface="Lato" panose="020F0502020204030203" pitchFamily="34" charset="0"/>
              </a:rPr>
              <a:t>Apart from all these, our system will comprise of a Database for storing the data entered by the users and the name of the disease the patient is suffering from which can be used as a reference in future for further treatment.</a:t>
            </a:r>
          </a:p>
          <a:p>
            <a:pPr>
              <a:lnSpc>
                <a:spcPct val="150000"/>
              </a:lnSpc>
              <a:buFont typeface="Wingdings" panose="05000000000000000000" pitchFamily="2" charset="2"/>
              <a:buChar char="Ø"/>
            </a:pPr>
            <a:r>
              <a:rPr lang="en-IN" sz="1800" dirty="0">
                <a:latin typeface="Lato" panose="020F0502020204030203" pitchFamily="34" charset="0"/>
                <a:ea typeface="Lato" panose="020F0502020204030203" pitchFamily="34" charset="0"/>
                <a:cs typeface="Lato" panose="020F0502020204030203" pitchFamily="34" charset="0"/>
              </a:rPr>
              <a:t> Hence this system will contribute in easier health management with better satisfaction to the users.</a:t>
            </a:r>
          </a:p>
        </p:txBody>
      </p:sp>
    </p:spTree>
    <p:extLst>
      <p:ext uri="{BB962C8B-B14F-4D97-AF65-F5344CB8AC3E}">
        <p14:creationId xmlns:p14="http://schemas.microsoft.com/office/powerpoint/2010/main" val="2932978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C67B-6862-6FFC-8145-68B65F4068DC}"/>
              </a:ext>
            </a:extLst>
          </p:cNvPr>
          <p:cNvSpPr>
            <a:spLocks noGrp="1"/>
          </p:cNvSpPr>
          <p:nvPr>
            <p:ph type="title"/>
          </p:nvPr>
        </p:nvSpPr>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Advantages of the Proposed Model</a:t>
            </a:r>
            <a:endParaRPr lang="en-IN" sz="4000" b="1"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8921D0C8-F92F-D485-F0B4-FD34325E59F0}"/>
              </a:ext>
            </a:extLst>
          </p:cNvPr>
          <p:cNvSpPr>
            <a:spLocks noGrp="1"/>
          </p:cNvSpPr>
          <p:nvPr>
            <p:ph idx="1"/>
          </p:nvPr>
        </p:nvSpPr>
        <p:spPr/>
        <p:txBody>
          <a:bodyPr>
            <a:normAutofit/>
          </a:bodyPr>
          <a:lstStyle/>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We Provide a comprehensive and integrated system that can predict multiple diseases accurately.</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It would provide a unified platform for disease prediction, saving users time and efforts in accessing separate models for each disease.</a:t>
            </a:r>
          </a:p>
          <a:p>
            <a:pPr>
              <a:buFont typeface="Wingdings" panose="05000000000000000000" pitchFamily="2" charset="2"/>
              <a:buChar char="Ø"/>
            </a:pPr>
            <a:r>
              <a:rPr lang="en-US" sz="2000" dirty="0">
                <a:latin typeface="Lato" panose="020F0502020204030203" pitchFamily="34" charset="0"/>
                <a:ea typeface="Lato" panose="020F0502020204030203" pitchFamily="34" charset="0"/>
                <a:cs typeface="Lato" panose="020F0502020204030203" pitchFamily="34" charset="0"/>
              </a:rPr>
              <a:t>It uses Supervised Machine Learning Algorithms to enhance accuracy.</a:t>
            </a:r>
            <a:endParaRPr lang="en-IN"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5924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341F4-8C0A-F717-3270-C3C29C84C9B3}"/>
              </a:ext>
            </a:extLst>
          </p:cNvPr>
          <p:cNvSpPr>
            <a:spLocks noGrp="1"/>
          </p:cNvSpPr>
          <p:nvPr>
            <p:ph type="title"/>
          </p:nvPr>
        </p:nvSpPr>
        <p:spPr>
          <a:xfrm>
            <a:off x="839788" y="338231"/>
            <a:ext cx="10515600" cy="1325563"/>
          </a:xfrm>
        </p:spPr>
        <p:txBody>
          <a:bodyPr/>
          <a:lstStyle/>
          <a:p>
            <a:r>
              <a:rPr lang="en-US" b="1" dirty="0">
                <a:latin typeface="Lato" panose="020F0502020204030203" pitchFamily="34" charset="0"/>
                <a:ea typeface="Lato" panose="020F0502020204030203" pitchFamily="34" charset="0"/>
                <a:cs typeface="Lato" panose="020F0502020204030203" pitchFamily="34" charset="0"/>
              </a:rPr>
              <a:t>System Requirements</a:t>
            </a:r>
            <a:endParaRPr lang="en-IN" b="1" dirty="0">
              <a:latin typeface="Lato" panose="020F0502020204030203" pitchFamily="34" charset="0"/>
              <a:ea typeface="Lato" panose="020F0502020204030203" pitchFamily="34" charset="0"/>
              <a:cs typeface="Lato" panose="020F0502020204030203" pitchFamily="34" charset="0"/>
            </a:endParaRPr>
          </a:p>
        </p:txBody>
      </p:sp>
      <p:sp>
        <p:nvSpPr>
          <p:cNvPr id="3" name="Text Placeholder 2">
            <a:extLst>
              <a:ext uri="{FF2B5EF4-FFF2-40B4-BE49-F238E27FC236}">
                <a16:creationId xmlns:a16="http://schemas.microsoft.com/office/drawing/2014/main" id="{F2DA3998-944E-2C58-265A-798F03B8B0DB}"/>
              </a:ext>
            </a:extLst>
          </p:cNvPr>
          <p:cNvSpPr>
            <a:spLocks noGrp="1"/>
          </p:cNvSpPr>
          <p:nvPr>
            <p:ph type="body" idx="1"/>
          </p:nvPr>
        </p:nvSpPr>
        <p:spPr>
          <a:xfrm>
            <a:off x="839788" y="1492898"/>
            <a:ext cx="5157787" cy="823912"/>
          </a:xfrm>
        </p:spPr>
        <p:txBody>
          <a:bodyPr/>
          <a:lstStyle/>
          <a:p>
            <a:r>
              <a:rPr lang="en-US" dirty="0">
                <a:latin typeface="Lato" panose="020F0502020204030203" pitchFamily="34" charset="0"/>
                <a:ea typeface="Lato" panose="020F0502020204030203" pitchFamily="34" charset="0"/>
                <a:cs typeface="Lato" panose="020F0502020204030203" pitchFamily="34" charset="0"/>
              </a:rPr>
              <a:t>Software Requirements</a:t>
            </a:r>
            <a:endParaRPr lang="en-IN" dirty="0">
              <a:latin typeface="Lato" panose="020F0502020204030203" pitchFamily="34" charset="0"/>
              <a:ea typeface="Lato" panose="020F0502020204030203" pitchFamily="34" charset="0"/>
              <a:cs typeface="Lato" panose="020F0502020204030203" pitchFamily="34" charset="0"/>
            </a:endParaRPr>
          </a:p>
        </p:txBody>
      </p:sp>
      <p:sp>
        <p:nvSpPr>
          <p:cNvPr id="4" name="Content Placeholder 3">
            <a:extLst>
              <a:ext uri="{FF2B5EF4-FFF2-40B4-BE49-F238E27FC236}">
                <a16:creationId xmlns:a16="http://schemas.microsoft.com/office/drawing/2014/main" id="{29A1D442-3BF7-BA87-FC2E-72320AF231E1}"/>
              </a:ext>
            </a:extLst>
          </p:cNvPr>
          <p:cNvSpPr>
            <a:spLocks noGrp="1"/>
          </p:cNvSpPr>
          <p:nvPr>
            <p:ph sz="half" idx="2"/>
          </p:nvPr>
        </p:nvSpPr>
        <p:spPr>
          <a:xfrm>
            <a:off x="839788" y="2558865"/>
            <a:ext cx="6627812" cy="3684588"/>
          </a:xfrm>
        </p:spPr>
        <p:txBody>
          <a:bodyPr>
            <a:normAutofit/>
          </a:bodyPr>
          <a:lstStyle/>
          <a:p>
            <a:r>
              <a:rPr lang="en-US" sz="2000" b="1" dirty="0">
                <a:latin typeface="Lato" panose="020F0502020204030203" pitchFamily="34" charset="0"/>
                <a:ea typeface="Lato" panose="020F0502020204030203" pitchFamily="34" charset="0"/>
                <a:cs typeface="Lato" panose="020F0502020204030203" pitchFamily="34" charset="0"/>
              </a:rPr>
              <a:t>Programming Language </a:t>
            </a:r>
            <a:r>
              <a:rPr lang="en-US" sz="2000" dirty="0">
                <a:latin typeface="Lato" panose="020F0502020204030203" pitchFamily="34" charset="0"/>
                <a:ea typeface="Lato" panose="020F0502020204030203" pitchFamily="34" charset="0"/>
                <a:cs typeface="Lato" panose="020F0502020204030203" pitchFamily="34" charset="0"/>
              </a:rPr>
              <a:t>: Python</a:t>
            </a:r>
          </a:p>
          <a:p>
            <a:r>
              <a:rPr lang="en-US" sz="2000" b="1" dirty="0">
                <a:latin typeface="Lato" panose="020F0502020204030203" pitchFamily="34" charset="0"/>
                <a:ea typeface="Lato" panose="020F0502020204030203" pitchFamily="34" charset="0"/>
                <a:cs typeface="Lato" panose="020F0502020204030203" pitchFamily="34" charset="0"/>
              </a:rPr>
              <a:t>IDE</a:t>
            </a:r>
            <a:r>
              <a:rPr lang="en-US" sz="2000" dirty="0">
                <a:latin typeface="Lato" panose="020F0502020204030203" pitchFamily="34" charset="0"/>
                <a:ea typeface="Lato" panose="020F0502020204030203" pitchFamily="34" charset="0"/>
                <a:cs typeface="Lato" panose="020F0502020204030203" pitchFamily="34" charset="0"/>
              </a:rPr>
              <a:t> : Jupyter Notebook</a:t>
            </a:r>
          </a:p>
          <a:p>
            <a:r>
              <a:rPr lang="en-US" sz="2000" b="1" dirty="0">
                <a:latin typeface="Lato" panose="020F0502020204030203" pitchFamily="34" charset="0"/>
                <a:ea typeface="Lato" panose="020F0502020204030203" pitchFamily="34" charset="0"/>
                <a:cs typeface="Lato" panose="020F0502020204030203" pitchFamily="34" charset="0"/>
              </a:rPr>
              <a:t>Library’s for Data Manipulation </a:t>
            </a:r>
            <a:r>
              <a:rPr lang="en-US" sz="2000" dirty="0">
                <a:latin typeface="Lato" panose="020F0502020204030203" pitchFamily="34" charset="0"/>
                <a:ea typeface="Lato" panose="020F0502020204030203" pitchFamily="34" charset="0"/>
                <a:cs typeface="Lato" panose="020F0502020204030203" pitchFamily="34" charset="0"/>
              </a:rPr>
              <a:t>: Pandas</a:t>
            </a:r>
          </a:p>
          <a:p>
            <a:r>
              <a:rPr lang="en-US" sz="2000" b="1" dirty="0">
                <a:latin typeface="Lato" panose="020F0502020204030203" pitchFamily="34" charset="0"/>
                <a:ea typeface="Lato" panose="020F0502020204030203" pitchFamily="34" charset="0"/>
                <a:cs typeface="Lato" panose="020F0502020204030203" pitchFamily="34" charset="0"/>
              </a:rPr>
              <a:t>Library’s for Data Analysis </a:t>
            </a:r>
            <a:r>
              <a:rPr lang="en-US" sz="2000" dirty="0">
                <a:latin typeface="Lato" panose="020F0502020204030203" pitchFamily="34" charset="0"/>
                <a:ea typeface="Lato" panose="020F0502020204030203" pitchFamily="34" charset="0"/>
                <a:cs typeface="Lato" panose="020F0502020204030203" pitchFamily="34" charset="0"/>
              </a:rPr>
              <a:t>: NumPy</a:t>
            </a:r>
          </a:p>
          <a:p>
            <a:r>
              <a:rPr lang="en-US" sz="2000" b="1" dirty="0">
                <a:latin typeface="Lato" panose="020F0502020204030203" pitchFamily="34" charset="0"/>
                <a:ea typeface="Lato" panose="020F0502020204030203" pitchFamily="34" charset="0"/>
                <a:cs typeface="Lato" panose="020F0502020204030203" pitchFamily="34" charset="0"/>
              </a:rPr>
              <a:t>Library’s for Data Visualization </a:t>
            </a:r>
            <a:r>
              <a:rPr lang="en-US" sz="2000" dirty="0">
                <a:latin typeface="Lato" panose="020F0502020204030203" pitchFamily="34" charset="0"/>
                <a:ea typeface="Lato" panose="020F0502020204030203" pitchFamily="34" charset="0"/>
                <a:cs typeface="Lato" panose="020F0502020204030203" pitchFamily="34" charset="0"/>
              </a:rPr>
              <a:t>:  Matplotlib</a:t>
            </a:r>
            <a:endParaRPr lang="en-IN" sz="2000" dirty="0">
              <a:latin typeface="Lato" panose="020F0502020204030203" pitchFamily="34" charset="0"/>
              <a:ea typeface="Lato" panose="020F0502020204030203" pitchFamily="34" charset="0"/>
              <a:cs typeface="Lato" panose="020F0502020204030203" pitchFamily="34" charset="0"/>
            </a:endParaRPr>
          </a:p>
        </p:txBody>
      </p:sp>
      <p:sp>
        <p:nvSpPr>
          <p:cNvPr id="5" name="Text Placeholder 4">
            <a:extLst>
              <a:ext uri="{FF2B5EF4-FFF2-40B4-BE49-F238E27FC236}">
                <a16:creationId xmlns:a16="http://schemas.microsoft.com/office/drawing/2014/main" id="{8FB39304-93D5-CE47-B9C0-2A08B1C6BDAE}"/>
              </a:ext>
            </a:extLst>
          </p:cNvPr>
          <p:cNvSpPr>
            <a:spLocks noGrp="1"/>
          </p:cNvSpPr>
          <p:nvPr>
            <p:ph type="body" sz="quarter" idx="3"/>
          </p:nvPr>
        </p:nvSpPr>
        <p:spPr>
          <a:xfrm>
            <a:off x="6172200" y="1483933"/>
            <a:ext cx="5183188" cy="823912"/>
          </a:xfrm>
        </p:spPr>
        <p:txBody>
          <a:bodyPr/>
          <a:lstStyle/>
          <a:p>
            <a:r>
              <a:rPr lang="en-US" dirty="0">
                <a:latin typeface="Lato" panose="020F0502020204030203" pitchFamily="34" charset="0"/>
                <a:ea typeface="Lato" panose="020F0502020204030203" pitchFamily="34" charset="0"/>
                <a:cs typeface="Lato" panose="020F0502020204030203" pitchFamily="34" charset="0"/>
              </a:rPr>
              <a:t>Hardware Requirements</a:t>
            </a:r>
            <a:endParaRPr lang="en-IN" dirty="0">
              <a:latin typeface="Lato" panose="020F0502020204030203" pitchFamily="34" charset="0"/>
              <a:ea typeface="Lato" panose="020F0502020204030203" pitchFamily="34" charset="0"/>
              <a:cs typeface="Lato" panose="020F0502020204030203" pitchFamily="34" charset="0"/>
            </a:endParaRPr>
          </a:p>
        </p:txBody>
      </p:sp>
      <p:sp>
        <p:nvSpPr>
          <p:cNvPr id="6" name="Content Placeholder 5">
            <a:extLst>
              <a:ext uri="{FF2B5EF4-FFF2-40B4-BE49-F238E27FC236}">
                <a16:creationId xmlns:a16="http://schemas.microsoft.com/office/drawing/2014/main" id="{9F4412B1-1EC0-38FC-40D2-E48434085B0B}"/>
              </a:ext>
            </a:extLst>
          </p:cNvPr>
          <p:cNvSpPr>
            <a:spLocks noGrp="1"/>
          </p:cNvSpPr>
          <p:nvPr>
            <p:ph sz="quarter" idx="4"/>
          </p:nvPr>
        </p:nvSpPr>
        <p:spPr>
          <a:xfrm>
            <a:off x="6172200" y="2558865"/>
            <a:ext cx="5183188" cy="3684588"/>
          </a:xfrm>
        </p:spPr>
        <p:txBody>
          <a:bodyPr>
            <a:normAutofit/>
          </a:bodyPr>
          <a:lstStyle/>
          <a:p>
            <a:r>
              <a:rPr lang="en-US" sz="2000" b="1" dirty="0">
                <a:latin typeface="Lato" panose="020F0502020204030203" pitchFamily="34" charset="0"/>
                <a:ea typeface="Lato" panose="020F0502020204030203" pitchFamily="34" charset="0"/>
                <a:cs typeface="Lato" panose="020F0502020204030203" pitchFamily="34" charset="0"/>
              </a:rPr>
              <a:t>Processor</a:t>
            </a:r>
            <a:r>
              <a:rPr lang="en-US" sz="2000" dirty="0">
                <a:latin typeface="Lato" panose="020F0502020204030203" pitchFamily="34" charset="0"/>
                <a:ea typeface="Lato" panose="020F0502020204030203" pitchFamily="34" charset="0"/>
                <a:cs typeface="Lato" panose="020F0502020204030203" pitchFamily="34" charset="0"/>
              </a:rPr>
              <a:t> : Intel i5 or Above</a:t>
            </a:r>
          </a:p>
          <a:p>
            <a:r>
              <a:rPr lang="en-US" sz="2000" b="1" dirty="0">
                <a:latin typeface="Lato" panose="020F0502020204030203" pitchFamily="34" charset="0"/>
                <a:ea typeface="Lato" panose="020F0502020204030203" pitchFamily="34" charset="0"/>
                <a:cs typeface="Lato" panose="020F0502020204030203" pitchFamily="34" charset="0"/>
              </a:rPr>
              <a:t>RAM</a:t>
            </a:r>
            <a:r>
              <a:rPr lang="en-US" sz="2000" dirty="0">
                <a:latin typeface="Lato" panose="020F0502020204030203" pitchFamily="34" charset="0"/>
                <a:ea typeface="Lato" panose="020F0502020204030203" pitchFamily="34" charset="0"/>
                <a:cs typeface="Lato" panose="020F0502020204030203" pitchFamily="34" charset="0"/>
              </a:rPr>
              <a:t> : 8GB or Above</a:t>
            </a:r>
          </a:p>
          <a:p>
            <a:r>
              <a:rPr lang="en-US" sz="2000" b="1" dirty="0">
                <a:latin typeface="Lato" panose="020F0502020204030203" pitchFamily="34" charset="0"/>
                <a:ea typeface="Lato" panose="020F0502020204030203" pitchFamily="34" charset="0"/>
                <a:cs typeface="Lato" panose="020F0502020204030203" pitchFamily="34" charset="0"/>
              </a:rPr>
              <a:t>Storage</a:t>
            </a:r>
            <a:r>
              <a:rPr lang="en-US" sz="2000" dirty="0">
                <a:latin typeface="Lato" panose="020F0502020204030203" pitchFamily="34" charset="0"/>
                <a:ea typeface="Lato" panose="020F0502020204030203" pitchFamily="34" charset="0"/>
                <a:cs typeface="Lato" panose="020F0502020204030203" pitchFamily="34" charset="0"/>
              </a:rPr>
              <a:t> : 500GB or Above</a:t>
            </a:r>
          </a:p>
        </p:txBody>
      </p:sp>
    </p:spTree>
    <p:extLst>
      <p:ext uri="{BB962C8B-B14F-4D97-AF65-F5344CB8AC3E}">
        <p14:creationId xmlns:p14="http://schemas.microsoft.com/office/powerpoint/2010/main" val="4095109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874AD-3E36-9E4A-5AA1-12FAA5D85C30}"/>
              </a:ext>
            </a:extLst>
          </p:cNvPr>
          <p:cNvSpPr>
            <a:spLocks noGrp="1"/>
          </p:cNvSpPr>
          <p:nvPr>
            <p:ph type="title"/>
          </p:nvPr>
        </p:nvSpPr>
        <p:spPr/>
        <p:txBody>
          <a:bodyPr>
            <a:normAutofit/>
          </a:bodyPr>
          <a:lstStyle/>
          <a:p>
            <a:r>
              <a:rPr lang="en-US" sz="4000" b="1" dirty="0">
                <a:latin typeface="Lato" panose="020F0502020204030203" pitchFamily="34" charset="0"/>
                <a:ea typeface="Lato" panose="020F0502020204030203" pitchFamily="34" charset="0"/>
                <a:cs typeface="Lato" panose="020F0502020204030203" pitchFamily="34" charset="0"/>
              </a:rPr>
              <a:t>System Architecture</a:t>
            </a:r>
            <a:endParaRPr lang="en-IN" sz="4000" b="1" dirty="0">
              <a:latin typeface="Lato" panose="020F0502020204030203" pitchFamily="34" charset="0"/>
              <a:ea typeface="Lato" panose="020F0502020204030203" pitchFamily="34" charset="0"/>
              <a:cs typeface="Lato" panose="020F0502020204030203" pitchFamily="34" charset="0"/>
            </a:endParaRPr>
          </a:p>
        </p:txBody>
      </p:sp>
      <p:sp>
        <p:nvSpPr>
          <p:cNvPr id="4" name="Oval 3" descr="nacn&#10;">
            <a:extLst>
              <a:ext uri="{FF2B5EF4-FFF2-40B4-BE49-F238E27FC236}">
                <a16:creationId xmlns:a16="http://schemas.microsoft.com/office/drawing/2014/main" id="{C2C291A4-5517-17E7-376E-2EBA2B13495E}"/>
              </a:ext>
            </a:extLst>
          </p:cNvPr>
          <p:cNvSpPr/>
          <p:nvPr/>
        </p:nvSpPr>
        <p:spPr>
          <a:xfrm>
            <a:off x="338405" y="3307976"/>
            <a:ext cx="1506071" cy="9861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ln>
                <a:solidFill>
                  <a:schemeClr val="bg1"/>
                </a:solidFill>
              </a:ln>
              <a:solidFill>
                <a:schemeClr val="tx1"/>
              </a:solidFill>
            </a:endParaRPr>
          </a:p>
        </p:txBody>
      </p:sp>
      <p:sp>
        <p:nvSpPr>
          <p:cNvPr id="5" name="TextBox 4">
            <a:extLst>
              <a:ext uri="{FF2B5EF4-FFF2-40B4-BE49-F238E27FC236}">
                <a16:creationId xmlns:a16="http://schemas.microsoft.com/office/drawing/2014/main" id="{0945C9F9-F313-B53F-169C-97F30E34D2AB}"/>
              </a:ext>
            </a:extLst>
          </p:cNvPr>
          <p:cNvSpPr txBox="1"/>
          <p:nvPr/>
        </p:nvSpPr>
        <p:spPr>
          <a:xfrm>
            <a:off x="561403" y="3508647"/>
            <a:ext cx="1102659" cy="584775"/>
          </a:xfrm>
          <a:prstGeom prst="rect">
            <a:avLst/>
          </a:prstGeom>
          <a:noFill/>
        </p:spPr>
        <p:txBody>
          <a:bodyPr wrap="square" rtlCol="0">
            <a:spAutoFit/>
          </a:bodyPr>
          <a:lstStyle/>
          <a:p>
            <a:pPr algn="ctr"/>
            <a:r>
              <a:rPr lang="en-US" sz="1600" dirty="0">
                <a:latin typeface="Arial Black" panose="020B0A04020102020204" pitchFamily="34" charset="0"/>
                <a:ea typeface="Lato" panose="020F0502020204030203" pitchFamily="34" charset="0"/>
                <a:cs typeface="Lato" panose="020F0502020204030203" pitchFamily="34" charset="0"/>
              </a:rPr>
              <a:t>Disease Dataset</a:t>
            </a:r>
            <a:endParaRPr lang="en-IN" sz="1600" dirty="0">
              <a:latin typeface="Arial Black" panose="020B0A04020102020204" pitchFamily="34" charset="0"/>
              <a:ea typeface="Lato" panose="020F0502020204030203" pitchFamily="34" charset="0"/>
              <a:cs typeface="Lato" panose="020F0502020204030203" pitchFamily="34" charset="0"/>
            </a:endParaRPr>
          </a:p>
        </p:txBody>
      </p:sp>
      <p:cxnSp>
        <p:nvCxnSpPr>
          <p:cNvPr id="7" name="Straight Connector 6">
            <a:extLst>
              <a:ext uri="{FF2B5EF4-FFF2-40B4-BE49-F238E27FC236}">
                <a16:creationId xmlns:a16="http://schemas.microsoft.com/office/drawing/2014/main" id="{FF3AB296-8FE4-8230-C05F-4722DAFB43D0}"/>
              </a:ext>
            </a:extLst>
          </p:cNvPr>
          <p:cNvCxnSpPr>
            <a:cxnSpLocks/>
            <a:stCxn id="4" idx="6"/>
          </p:cNvCxnSpPr>
          <p:nvPr/>
        </p:nvCxnSpPr>
        <p:spPr>
          <a:xfrm>
            <a:off x="1844476" y="3801035"/>
            <a:ext cx="1158700"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6512E1B-D27A-4245-98E5-DEE79C9C037B}"/>
              </a:ext>
            </a:extLst>
          </p:cNvPr>
          <p:cNvCxnSpPr/>
          <p:nvPr/>
        </p:nvCxnSpPr>
        <p:spPr>
          <a:xfrm flipV="1">
            <a:off x="3003176" y="2375647"/>
            <a:ext cx="0" cy="1425388"/>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AB2DBBC-80C2-5C43-95D6-929C50822989}"/>
              </a:ext>
            </a:extLst>
          </p:cNvPr>
          <p:cNvCxnSpPr>
            <a:cxnSpLocks/>
          </p:cNvCxnSpPr>
          <p:nvPr/>
        </p:nvCxnSpPr>
        <p:spPr>
          <a:xfrm>
            <a:off x="3003176" y="3801035"/>
            <a:ext cx="0" cy="13716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C648A35-1497-E9C9-B290-583E65959F33}"/>
              </a:ext>
            </a:extLst>
          </p:cNvPr>
          <p:cNvCxnSpPr>
            <a:cxnSpLocks/>
          </p:cNvCxnSpPr>
          <p:nvPr/>
        </p:nvCxnSpPr>
        <p:spPr>
          <a:xfrm>
            <a:off x="3003176" y="2375647"/>
            <a:ext cx="11116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8B72EEF-2ACD-5583-F462-19B804D36BF4}"/>
              </a:ext>
            </a:extLst>
          </p:cNvPr>
          <p:cNvCxnSpPr/>
          <p:nvPr/>
        </p:nvCxnSpPr>
        <p:spPr>
          <a:xfrm>
            <a:off x="3003176" y="5172635"/>
            <a:ext cx="13267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8BF96F2-2F1C-BB1D-26D1-6401444AC952}"/>
              </a:ext>
            </a:extLst>
          </p:cNvPr>
          <p:cNvSpPr txBox="1"/>
          <p:nvPr/>
        </p:nvSpPr>
        <p:spPr>
          <a:xfrm>
            <a:off x="4076700" y="2088556"/>
            <a:ext cx="1147482" cy="584775"/>
          </a:xfrm>
          <a:prstGeom prst="rect">
            <a:avLst/>
          </a:prstGeom>
          <a:noFill/>
        </p:spPr>
        <p:txBody>
          <a:bodyPr wrap="square" rtlCol="0">
            <a:spAutoFit/>
          </a:bodyPr>
          <a:lstStyle/>
          <a:p>
            <a:pPr algn="ctr"/>
            <a:r>
              <a:rPr lang="en-US" sz="1600" dirty="0">
                <a:latin typeface="Arial Black" panose="020B0A04020102020204" pitchFamily="34" charset="0"/>
              </a:rPr>
              <a:t>Training Set</a:t>
            </a:r>
            <a:endParaRPr lang="en-IN" sz="1600" dirty="0">
              <a:latin typeface="Arial Black" panose="020B0A04020102020204" pitchFamily="34" charset="0"/>
            </a:endParaRPr>
          </a:p>
        </p:txBody>
      </p:sp>
      <p:sp>
        <p:nvSpPr>
          <p:cNvPr id="22" name="TextBox 21">
            <a:extLst>
              <a:ext uri="{FF2B5EF4-FFF2-40B4-BE49-F238E27FC236}">
                <a16:creationId xmlns:a16="http://schemas.microsoft.com/office/drawing/2014/main" id="{968B8A28-F0AF-18F8-1860-EF493C04C165}"/>
              </a:ext>
            </a:extLst>
          </p:cNvPr>
          <p:cNvSpPr txBox="1"/>
          <p:nvPr/>
        </p:nvSpPr>
        <p:spPr>
          <a:xfrm>
            <a:off x="4329953" y="4993341"/>
            <a:ext cx="1075762" cy="584775"/>
          </a:xfrm>
          <a:prstGeom prst="rect">
            <a:avLst/>
          </a:prstGeom>
          <a:noFill/>
        </p:spPr>
        <p:txBody>
          <a:bodyPr wrap="square" rtlCol="0">
            <a:spAutoFit/>
          </a:bodyPr>
          <a:lstStyle/>
          <a:p>
            <a:pPr algn="ctr"/>
            <a:r>
              <a:rPr lang="en-US" sz="1600" dirty="0">
                <a:latin typeface="Arial Black" panose="020B0A04020102020204" pitchFamily="34" charset="0"/>
              </a:rPr>
              <a:t>Testing Set</a:t>
            </a:r>
            <a:endParaRPr lang="en-IN" sz="1600" dirty="0">
              <a:latin typeface="Arial Black" panose="020B0A04020102020204" pitchFamily="34" charset="0"/>
            </a:endParaRPr>
          </a:p>
        </p:txBody>
      </p:sp>
      <p:sp>
        <p:nvSpPr>
          <p:cNvPr id="23" name="Rectangle 22">
            <a:extLst>
              <a:ext uri="{FF2B5EF4-FFF2-40B4-BE49-F238E27FC236}">
                <a16:creationId xmlns:a16="http://schemas.microsoft.com/office/drawing/2014/main" id="{60441CAF-109F-C1D8-ED69-552AAF802A9F}"/>
              </a:ext>
            </a:extLst>
          </p:cNvPr>
          <p:cNvSpPr/>
          <p:nvPr/>
        </p:nvSpPr>
        <p:spPr>
          <a:xfrm>
            <a:off x="4105836" y="1999142"/>
            <a:ext cx="1075762" cy="7013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95F19ED8-C222-A5B3-375C-B2AA34DAF16E}"/>
              </a:ext>
            </a:extLst>
          </p:cNvPr>
          <p:cNvSpPr/>
          <p:nvPr/>
        </p:nvSpPr>
        <p:spPr>
          <a:xfrm>
            <a:off x="4329954" y="4876812"/>
            <a:ext cx="1075762" cy="7013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C9FA9DF1-9C0A-6CA3-1CD5-931779E07AC3}"/>
              </a:ext>
            </a:extLst>
          </p:cNvPr>
          <p:cNvCxnSpPr>
            <a:cxnSpLocks/>
            <a:stCxn id="23" idx="3"/>
          </p:cNvCxnSpPr>
          <p:nvPr/>
        </p:nvCxnSpPr>
        <p:spPr>
          <a:xfrm>
            <a:off x="5181598" y="2349794"/>
            <a:ext cx="1497108"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788B09D-F0DE-4EB0-59AD-2D768C604FD7}"/>
              </a:ext>
            </a:extLst>
          </p:cNvPr>
          <p:cNvCxnSpPr/>
          <p:nvPr/>
        </p:nvCxnSpPr>
        <p:spPr>
          <a:xfrm>
            <a:off x="6678706" y="1027906"/>
            <a:ext cx="0" cy="251151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D73AC03-DA10-04CB-E6C6-533C9CD6D203}"/>
              </a:ext>
            </a:extLst>
          </p:cNvPr>
          <p:cNvCxnSpPr/>
          <p:nvPr/>
        </p:nvCxnSpPr>
        <p:spPr>
          <a:xfrm>
            <a:off x="6678706" y="1027906"/>
            <a:ext cx="11564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6D84B73-D2B1-CF19-B04B-CE06209DCD95}"/>
              </a:ext>
            </a:extLst>
          </p:cNvPr>
          <p:cNvCxnSpPr/>
          <p:nvPr/>
        </p:nvCxnSpPr>
        <p:spPr>
          <a:xfrm>
            <a:off x="6678706" y="1918447"/>
            <a:ext cx="11564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7B686902-7E98-39B4-7902-3755FCCCACBD}"/>
              </a:ext>
            </a:extLst>
          </p:cNvPr>
          <p:cNvCxnSpPr/>
          <p:nvPr/>
        </p:nvCxnSpPr>
        <p:spPr>
          <a:xfrm>
            <a:off x="6678706" y="2761127"/>
            <a:ext cx="11564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12C6666-F25F-AE5F-A58C-E6A51ED88370}"/>
              </a:ext>
            </a:extLst>
          </p:cNvPr>
          <p:cNvCxnSpPr/>
          <p:nvPr/>
        </p:nvCxnSpPr>
        <p:spPr>
          <a:xfrm>
            <a:off x="6678706" y="3539425"/>
            <a:ext cx="11564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E7711E33-148B-90E6-E207-C6A1FC08272C}"/>
              </a:ext>
            </a:extLst>
          </p:cNvPr>
          <p:cNvSpPr txBox="1"/>
          <p:nvPr/>
        </p:nvSpPr>
        <p:spPr>
          <a:xfrm>
            <a:off x="5210734" y="2083259"/>
            <a:ext cx="1398495" cy="584775"/>
          </a:xfrm>
          <a:prstGeom prst="rect">
            <a:avLst/>
          </a:prstGeom>
          <a:noFill/>
        </p:spPr>
        <p:txBody>
          <a:bodyPr wrap="square" rtlCol="0">
            <a:spAutoFit/>
          </a:bodyPr>
          <a:lstStyle/>
          <a:p>
            <a:pPr algn="ctr"/>
            <a:r>
              <a:rPr lang="en-US" sz="1600" dirty="0">
                <a:latin typeface="Arial Black" panose="020B0A04020102020204" pitchFamily="34" charset="0"/>
              </a:rPr>
              <a:t>ML Algorithms</a:t>
            </a:r>
            <a:endParaRPr lang="en-IN" sz="1600" dirty="0">
              <a:latin typeface="Arial Black" panose="020B0A04020102020204" pitchFamily="34" charset="0"/>
            </a:endParaRPr>
          </a:p>
        </p:txBody>
      </p:sp>
      <p:cxnSp>
        <p:nvCxnSpPr>
          <p:cNvPr id="46" name="Straight Arrow Connector 45">
            <a:extLst>
              <a:ext uri="{FF2B5EF4-FFF2-40B4-BE49-F238E27FC236}">
                <a16:creationId xmlns:a16="http://schemas.microsoft.com/office/drawing/2014/main" id="{AC1F7A0C-2A34-6A1D-6D31-DD7DBC449708}"/>
              </a:ext>
            </a:extLst>
          </p:cNvPr>
          <p:cNvCxnSpPr>
            <a:stCxn id="24" idx="3"/>
          </p:cNvCxnSpPr>
          <p:nvPr/>
        </p:nvCxnSpPr>
        <p:spPr>
          <a:xfrm>
            <a:off x="5405716" y="5227464"/>
            <a:ext cx="14164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54C5367-F9DD-CA69-B48B-758128BBDE24}"/>
              </a:ext>
            </a:extLst>
          </p:cNvPr>
          <p:cNvSpPr txBox="1"/>
          <p:nvPr/>
        </p:nvSpPr>
        <p:spPr>
          <a:xfrm>
            <a:off x="5589496" y="4966446"/>
            <a:ext cx="1013007" cy="584775"/>
          </a:xfrm>
          <a:prstGeom prst="rect">
            <a:avLst/>
          </a:prstGeom>
          <a:noFill/>
        </p:spPr>
        <p:txBody>
          <a:bodyPr wrap="square" rtlCol="0">
            <a:spAutoFit/>
          </a:bodyPr>
          <a:lstStyle/>
          <a:p>
            <a:pPr algn="ctr"/>
            <a:r>
              <a:rPr lang="en-US" sz="1600" dirty="0">
                <a:latin typeface="Arial Black" panose="020B0A04020102020204" pitchFamily="34" charset="0"/>
              </a:rPr>
              <a:t>Test Model</a:t>
            </a:r>
            <a:endParaRPr lang="en-IN" sz="1600" dirty="0">
              <a:latin typeface="Arial Black" panose="020B0A04020102020204" pitchFamily="34" charset="0"/>
            </a:endParaRPr>
          </a:p>
        </p:txBody>
      </p:sp>
      <p:sp>
        <p:nvSpPr>
          <p:cNvPr id="48" name="TextBox 47">
            <a:extLst>
              <a:ext uri="{FF2B5EF4-FFF2-40B4-BE49-F238E27FC236}">
                <a16:creationId xmlns:a16="http://schemas.microsoft.com/office/drawing/2014/main" id="{3983C0F5-D856-2265-1F67-9A88D2BEB8B5}"/>
              </a:ext>
            </a:extLst>
          </p:cNvPr>
          <p:cNvSpPr txBox="1"/>
          <p:nvPr/>
        </p:nvSpPr>
        <p:spPr>
          <a:xfrm>
            <a:off x="6949891" y="5077751"/>
            <a:ext cx="891985" cy="338554"/>
          </a:xfrm>
          <a:prstGeom prst="rect">
            <a:avLst/>
          </a:prstGeom>
          <a:noFill/>
          <a:ln>
            <a:solidFill>
              <a:schemeClr val="bg1"/>
            </a:solidFill>
          </a:ln>
        </p:spPr>
        <p:txBody>
          <a:bodyPr wrap="square" rtlCol="0">
            <a:spAutoFit/>
          </a:bodyPr>
          <a:lstStyle/>
          <a:p>
            <a:r>
              <a:rPr lang="en-US" sz="1600" dirty="0">
                <a:latin typeface="Arial Black" panose="020B0A04020102020204" pitchFamily="34" charset="0"/>
              </a:rPr>
              <a:t>Model</a:t>
            </a:r>
            <a:endParaRPr lang="en-IN" sz="1600" dirty="0">
              <a:latin typeface="Arial Black" panose="020B0A04020102020204" pitchFamily="34" charset="0"/>
            </a:endParaRPr>
          </a:p>
        </p:txBody>
      </p:sp>
      <p:sp>
        <p:nvSpPr>
          <p:cNvPr id="50" name="Rectangle 49">
            <a:extLst>
              <a:ext uri="{FF2B5EF4-FFF2-40B4-BE49-F238E27FC236}">
                <a16:creationId xmlns:a16="http://schemas.microsoft.com/office/drawing/2014/main" id="{A1498911-A560-28E9-442B-112A44312685}"/>
              </a:ext>
            </a:extLst>
          </p:cNvPr>
          <p:cNvSpPr/>
          <p:nvPr/>
        </p:nvSpPr>
        <p:spPr>
          <a:xfrm>
            <a:off x="7862045" y="726141"/>
            <a:ext cx="1833273" cy="546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6E7BF7BD-5834-06B9-3C20-9016448D7DB9}"/>
              </a:ext>
            </a:extLst>
          </p:cNvPr>
          <p:cNvSpPr txBox="1"/>
          <p:nvPr/>
        </p:nvSpPr>
        <p:spPr>
          <a:xfrm>
            <a:off x="7888933" y="858629"/>
            <a:ext cx="1833277" cy="338554"/>
          </a:xfrm>
          <a:prstGeom prst="rect">
            <a:avLst/>
          </a:prstGeom>
          <a:noFill/>
        </p:spPr>
        <p:txBody>
          <a:bodyPr wrap="square" rtlCol="0">
            <a:spAutoFit/>
          </a:bodyPr>
          <a:lstStyle/>
          <a:p>
            <a:r>
              <a:rPr lang="en-US" sz="1600" dirty="0">
                <a:latin typeface="Arial Black" panose="020B0A04020102020204" pitchFamily="34" charset="0"/>
              </a:rPr>
              <a:t>Decision Tree</a:t>
            </a:r>
            <a:endParaRPr lang="en-IN" sz="1600" dirty="0">
              <a:latin typeface="Arial Black" panose="020B0A04020102020204" pitchFamily="34" charset="0"/>
            </a:endParaRPr>
          </a:p>
        </p:txBody>
      </p:sp>
      <p:sp>
        <p:nvSpPr>
          <p:cNvPr id="52" name="Rectangle 51">
            <a:extLst>
              <a:ext uri="{FF2B5EF4-FFF2-40B4-BE49-F238E27FC236}">
                <a16:creationId xmlns:a16="http://schemas.microsoft.com/office/drawing/2014/main" id="{E522DE4B-7410-2C54-588E-B003EB8F2897}"/>
              </a:ext>
            </a:extLst>
          </p:cNvPr>
          <p:cNvSpPr/>
          <p:nvPr/>
        </p:nvSpPr>
        <p:spPr>
          <a:xfrm>
            <a:off x="7888932" y="1645026"/>
            <a:ext cx="1909485" cy="5468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08E617AF-DE18-7393-3E97-421B48D07E32}"/>
              </a:ext>
            </a:extLst>
          </p:cNvPr>
          <p:cNvSpPr txBox="1"/>
          <p:nvPr/>
        </p:nvSpPr>
        <p:spPr>
          <a:xfrm>
            <a:off x="7888933" y="1766492"/>
            <a:ext cx="1909485" cy="338554"/>
          </a:xfrm>
          <a:prstGeom prst="rect">
            <a:avLst/>
          </a:prstGeom>
          <a:noFill/>
        </p:spPr>
        <p:txBody>
          <a:bodyPr wrap="square" rtlCol="0">
            <a:spAutoFit/>
          </a:bodyPr>
          <a:lstStyle/>
          <a:p>
            <a:r>
              <a:rPr lang="en-US" sz="1600" dirty="0">
                <a:latin typeface="Arial Black" panose="020B0A04020102020204" pitchFamily="34" charset="0"/>
              </a:rPr>
              <a:t>Random Forest</a:t>
            </a:r>
            <a:endParaRPr lang="en-IN" sz="1600" dirty="0">
              <a:latin typeface="Arial Black" panose="020B0A04020102020204" pitchFamily="34" charset="0"/>
            </a:endParaRPr>
          </a:p>
        </p:txBody>
      </p:sp>
      <p:sp>
        <p:nvSpPr>
          <p:cNvPr id="54" name="Rectangle 53">
            <a:extLst>
              <a:ext uri="{FF2B5EF4-FFF2-40B4-BE49-F238E27FC236}">
                <a16:creationId xmlns:a16="http://schemas.microsoft.com/office/drawing/2014/main" id="{FBE40E1A-7304-40B3-4A87-8D0BAC98DE4F}"/>
              </a:ext>
            </a:extLst>
          </p:cNvPr>
          <p:cNvSpPr/>
          <p:nvPr/>
        </p:nvSpPr>
        <p:spPr>
          <a:xfrm>
            <a:off x="7862043" y="2534559"/>
            <a:ext cx="1497105" cy="5468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54">
            <a:extLst>
              <a:ext uri="{FF2B5EF4-FFF2-40B4-BE49-F238E27FC236}">
                <a16:creationId xmlns:a16="http://schemas.microsoft.com/office/drawing/2014/main" id="{40A2EFC2-4A9C-1DC5-8F97-45606FF8A3E7}"/>
              </a:ext>
            </a:extLst>
          </p:cNvPr>
          <p:cNvSpPr txBox="1"/>
          <p:nvPr/>
        </p:nvSpPr>
        <p:spPr>
          <a:xfrm>
            <a:off x="7841876" y="2621381"/>
            <a:ext cx="1806386" cy="338554"/>
          </a:xfrm>
          <a:prstGeom prst="rect">
            <a:avLst/>
          </a:prstGeom>
          <a:noFill/>
        </p:spPr>
        <p:txBody>
          <a:bodyPr wrap="square" rtlCol="0">
            <a:spAutoFit/>
          </a:bodyPr>
          <a:lstStyle/>
          <a:p>
            <a:r>
              <a:rPr lang="en-US" sz="1600" dirty="0">
                <a:latin typeface="Arial Black" panose="020B0A04020102020204" pitchFamily="34" charset="0"/>
              </a:rPr>
              <a:t>Naïve Bayes</a:t>
            </a:r>
            <a:endParaRPr lang="en-IN" sz="1600" dirty="0">
              <a:latin typeface="Arial Black" panose="020B0A04020102020204" pitchFamily="34" charset="0"/>
            </a:endParaRPr>
          </a:p>
        </p:txBody>
      </p:sp>
      <p:sp>
        <p:nvSpPr>
          <p:cNvPr id="56" name="Rectangle 55">
            <a:extLst>
              <a:ext uri="{FF2B5EF4-FFF2-40B4-BE49-F238E27FC236}">
                <a16:creationId xmlns:a16="http://schemas.microsoft.com/office/drawing/2014/main" id="{AC937ED4-B9E4-E826-2F50-436BD7802CC6}"/>
              </a:ext>
            </a:extLst>
          </p:cNvPr>
          <p:cNvSpPr/>
          <p:nvPr/>
        </p:nvSpPr>
        <p:spPr>
          <a:xfrm>
            <a:off x="7888932" y="3236924"/>
            <a:ext cx="2357727" cy="6725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81D1D9CD-063F-4A07-1403-ECE5EB472DFB}"/>
              </a:ext>
            </a:extLst>
          </p:cNvPr>
          <p:cNvSpPr txBox="1"/>
          <p:nvPr/>
        </p:nvSpPr>
        <p:spPr>
          <a:xfrm>
            <a:off x="7888932" y="3398473"/>
            <a:ext cx="2669237" cy="338554"/>
          </a:xfrm>
          <a:prstGeom prst="rect">
            <a:avLst/>
          </a:prstGeom>
          <a:noFill/>
        </p:spPr>
        <p:txBody>
          <a:bodyPr wrap="square" rtlCol="0">
            <a:spAutoFit/>
          </a:bodyPr>
          <a:lstStyle/>
          <a:p>
            <a:r>
              <a:rPr lang="en-US" sz="1600" dirty="0">
                <a:latin typeface="Arial Black" panose="020B0A04020102020204" pitchFamily="34" charset="0"/>
              </a:rPr>
              <a:t>K-Nearest Neighbor</a:t>
            </a:r>
            <a:endParaRPr lang="en-IN" sz="1600" dirty="0">
              <a:latin typeface="Arial Black" panose="020B0A04020102020204" pitchFamily="34" charset="0"/>
            </a:endParaRPr>
          </a:p>
        </p:txBody>
      </p:sp>
      <p:sp>
        <p:nvSpPr>
          <p:cNvPr id="58" name="Rectangle: Rounded Corners 57">
            <a:extLst>
              <a:ext uri="{FF2B5EF4-FFF2-40B4-BE49-F238E27FC236}">
                <a16:creationId xmlns:a16="http://schemas.microsoft.com/office/drawing/2014/main" id="{C84F3DFC-2B1E-D1C5-7401-78129EB0DD77}"/>
              </a:ext>
            </a:extLst>
          </p:cNvPr>
          <p:cNvSpPr/>
          <p:nvPr/>
        </p:nvSpPr>
        <p:spPr>
          <a:xfrm>
            <a:off x="7144871" y="242047"/>
            <a:ext cx="3877221" cy="405204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a:extLst>
              <a:ext uri="{FF2B5EF4-FFF2-40B4-BE49-F238E27FC236}">
                <a16:creationId xmlns:a16="http://schemas.microsoft.com/office/drawing/2014/main" id="{C28D1981-63B2-8DE1-2D37-12C376F608F3}"/>
              </a:ext>
            </a:extLst>
          </p:cNvPr>
          <p:cNvSpPr/>
          <p:nvPr/>
        </p:nvSpPr>
        <p:spPr>
          <a:xfrm>
            <a:off x="6860242" y="4876812"/>
            <a:ext cx="1075762" cy="7404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4" name="Connector: Elbow 63">
            <a:extLst>
              <a:ext uri="{FF2B5EF4-FFF2-40B4-BE49-F238E27FC236}">
                <a16:creationId xmlns:a16="http://schemas.microsoft.com/office/drawing/2014/main" id="{852796AF-287C-C567-C6BA-25D8C9115CEE}"/>
              </a:ext>
            </a:extLst>
          </p:cNvPr>
          <p:cNvCxnSpPr>
            <a:stCxn id="58" idx="3"/>
          </p:cNvCxnSpPr>
          <p:nvPr/>
        </p:nvCxnSpPr>
        <p:spPr>
          <a:xfrm>
            <a:off x="11022092" y="2268071"/>
            <a:ext cx="694779" cy="2959393"/>
          </a:xfrm>
          <a:prstGeom prst="bentConnector2">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A15A8E92-9EC7-C33B-2D4D-B065B2C9773E}"/>
              </a:ext>
            </a:extLst>
          </p:cNvPr>
          <p:cNvCxnSpPr>
            <a:endCxn id="60" idx="3"/>
          </p:cNvCxnSpPr>
          <p:nvPr/>
        </p:nvCxnSpPr>
        <p:spPr>
          <a:xfrm flipH="1" flipV="1">
            <a:off x="7936004" y="5247029"/>
            <a:ext cx="3803260" cy="11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19E77A38-6ECE-5C73-3B8B-DC6288E0D624}"/>
              </a:ext>
            </a:extLst>
          </p:cNvPr>
          <p:cNvCxnSpPr>
            <a:cxnSpLocks/>
            <a:stCxn id="60" idx="2"/>
          </p:cNvCxnSpPr>
          <p:nvPr/>
        </p:nvCxnSpPr>
        <p:spPr>
          <a:xfrm>
            <a:off x="7398123" y="5617245"/>
            <a:ext cx="0" cy="3756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a16="http://schemas.microsoft.com/office/drawing/2014/main" id="{FFCAADCB-4944-FC7B-02F7-B9DA6F39AAA8}"/>
              </a:ext>
            </a:extLst>
          </p:cNvPr>
          <p:cNvSpPr/>
          <p:nvPr/>
        </p:nvSpPr>
        <p:spPr>
          <a:xfrm>
            <a:off x="6210299" y="6029921"/>
            <a:ext cx="2371167" cy="7837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TextBox 69">
            <a:extLst>
              <a:ext uri="{FF2B5EF4-FFF2-40B4-BE49-F238E27FC236}">
                <a16:creationId xmlns:a16="http://schemas.microsoft.com/office/drawing/2014/main" id="{6ADB3E65-5CE5-77FE-0575-FF24701AAA9C}"/>
              </a:ext>
            </a:extLst>
          </p:cNvPr>
          <p:cNvSpPr txBox="1"/>
          <p:nvPr/>
        </p:nvSpPr>
        <p:spPr>
          <a:xfrm>
            <a:off x="6210299" y="6029920"/>
            <a:ext cx="2371167" cy="830997"/>
          </a:xfrm>
          <a:prstGeom prst="rect">
            <a:avLst/>
          </a:prstGeom>
          <a:noFill/>
        </p:spPr>
        <p:txBody>
          <a:bodyPr wrap="square" rtlCol="0">
            <a:spAutoFit/>
          </a:bodyPr>
          <a:lstStyle/>
          <a:p>
            <a:pPr algn="ctr"/>
            <a:r>
              <a:rPr lang="en-US" sz="1600" dirty="0">
                <a:latin typeface="Arial Black" panose="020B0A04020102020204" pitchFamily="34" charset="0"/>
              </a:rPr>
              <a:t>Predict Disease based on symptoms</a:t>
            </a:r>
            <a:endParaRPr lang="en-IN" sz="1600" dirty="0">
              <a:latin typeface="Arial Black" panose="020B0A04020102020204" pitchFamily="34" charset="0"/>
            </a:endParaRPr>
          </a:p>
        </p:txBody>
      </p:sp>
      <p:sp>
        <p:nvSpPr>
          <p:cNvPr id="72" name="TextBox 71">
            <a:extLst>
              <a:ext uri="{FF2B5EF4-FFF2-40B4-BE49-F238E27FC236}">
                <a16:creationId xmlns:a16="http://schemas.microsoft.com/office/drawing/2014/main" id="{AF92D509-FF86-85BF-F261-FFC61CB28CF2}"/>
              </a:ext>
            </a:extLst>
          </p:cNvPr>
          <p:cNvSpPr txBox="1"/>
          <p:nvPr/>
        </p:nvSpPr>
        <p:spPr>
          <a:xfrm>
            <a:off x="8337186" y="4966446"/>
            <a:ext cx="1703275" cy="338554"/>
          </a:xfrm>
          <a:prstGeom prst="rect">
            <a:avLst/>
          </a:prstGeom>
          <a:noFill/>
        </p:spPr>
        <p:txBody>
          <a:bodyPr wrap="square" rtlCol="0">
            <a:spAutoFit/>
          </a:bodyPr>
          <a:lstStyle/>
          <a:p>
            <a:r>
              <a:rPr lang="en-US" sz="1600" dirty="0">
                <a:latin typeface="Arial Black" panose="020B0A04020102020204" pitchFamily="34" charset="0"/>
              </a:rPr>
              <a:t>Learn Model</a:t>
            </a:r>
            <a:endParaRPr lang="en-IN" sz="1600" dirty="0">
              <a:latin typeface="Arial Black" panose="020B0A04020102020204" pitchFamily="34" charset="0"/>
            </a:endParaRPr>
          </a:p>
        </p:txBody>
      </p:sp>
      <p:sp>
        <p:nvSpPr>
          <p:cNvPr id="73" name="TextBox 72">
            <a:extLst>
              <a:ext uri="{FF2B5EF4-FFF2-40B4-BE49-F238E27FC236}">
                <a16:creationId xmlns:a16="http://schemas.microsoft.com/office/drawing/2014/main" id="{A65A3051-F727-2867-3193-FCA7CF212E78}"/>
              </a:ext>
            </a:extLst>
          </p:cNvPr>
          <p:cNvSpPr txBox="1"/>
          <p:nvPr/>
        </p:nvSpPr>
        <p:spPr>
          <a:xfrm>
            <a:off x="1785092" y="3539425"/>
            <a:ext cx="1295401" cy="584775"/>
          </a:xfrm>
          <a:prstGeom prst="rect">
            <a:avLst/>
          </a:prstGeom>
          <a:noFill/>
        </p:spPr>
        <p:txBody>
          <a:bodyPr wrap="square" rtlCol="0">
            <a:spAutoFit/>
          </a:bodyPr>
          <a:lstStyle/>
          <a:p>
            <a:pPr algn="ctr"/>
            <a:r>
              <a:rPr lang="en-US" sz="1600" dirty="0">
                <a:latin typeface="Arial Black" panose="020B0A04020102020204" pitchFamily="34" charset="0"/>
              </a:rPr>
              <a:t>Randomly Divided</a:t>
            </a:r>
            <a:endParaRPr lang="en-IN" sz="1600" dirty="0">
              <a:latin typeface="Arial Black" panose="020B0A04020102020204" pitchFamily="34" charset="0"/>
            </a:endParaRPr>
          </a:p>
        </p:txBody>
      </p:sp>
      <p:sp>
        <p:nvSpPr>
          <p:cNvPr id="75" name="TextBox 74">
            <a:extLst>
              <a:ext uri="{FF2B5EF4-FFF2-40B4-BE49-F238E27FC236}">
                <a16:creationId xmlns:a16="http://schemas.microsoft.com/office/drawing/2014/main" id="{E6F0C0AB-395F-3377-0F12-DBE118BB281A}"/>
              </a:ext>
            </a:extLst>
          </p:cNvPr>
          <p:cNvSpPr txBox="1"/>
          <p:nvPr/>
        </p:nvSpPr>
        <p:spPr>
          <a:xfrm>
            <a:off x="7390276" y="5677952"/>
            <a:ext cx="1833274" cy="338554"/>
          </a:xfrm>
          <a:prstGeom prst="rect">
            <a:avLst/>
          </a:prstGeom>
          <a:noFill/>
        </p:spPr>
        <p:txBody>
          <a:bodyPr wrap="square" rtlCol="0">
            <a:spAutoFit/>
          </a:bodyPr>
          <a:lstStyle/>
          <a:p>
            <a:r>
              <a:rPr lang="en-US" sz="1600" dirty="0">
                <a:latin typeface="Arial Black" panose="020B0A04020102020204" pitchFamily="34" charset="0"/>
              </a:rPr>
              <a:t>Performance</a:t>
            </a:r>
            <a:endParaRPr lang="en-IN" sz="1600" dirty="0">
              <a:latin typeface="Arial Black" panose="020B0A04020102020204" pitchFamily="34" charset="0"/>
            </a:endParaRPr>
          </a:p>
        </p:txBody>
      </p:sp>
    </p:spTree>
    <p:extLst>
      <p:ext uri="{BB962C8B-B14F-4D97-AF65-F5344CB8AC3E}">
        <p14:creationId xmlns:p14="http://schemas.microsoft.com/office/powerpoint/2010/main" val="1229583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7">
    <wetp:webextensionref xmlns:r="http://schemas.openxmlformats.org/officeDocument/2006/relationships" r:id="rId1"/>
  </wetp:taskpane>
  <wetp:taskpane dockstate="right" visibility="0" width="438" row="8">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57FCA244-3998-46A5-BFDF-69061B2B07B6}">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0F0869E-CB94-4306-B798-11D44349AFDD}">
  <we:reference id="wa104380907" version="3.1.0.0" store="en-US" storeType="OMEX"/>
  <we:alternateReferences>
    <we:reference id="wa104380907" version="3.1.0.0" store="wa10438090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729</TotalTime>
  <Words>2195</Words>
  <Application>Microsoft Office PowerPoint</Application>
  <PresentationFormat>Widescreen</PresentationFormat>
  <Paragraphs>170</Paragraphs>
  <Slides>33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 Black</vt:lpstr>
      <vt:lpstr>Calibri</vt:lpstr>
      <vt:lpstr>Calibri Light</vt:lpstr>
      <vt:lpstr>Lato</vt:lpstr>
      <vt:lpstr>Times New Roman</vt:lpstr>
      <vt:lpstr>Wingdings</vt:lpstr>
      <vt:lpstr>Office Theme</vt:lpstr>
      <vt:lpstr>PowerPoint Presentation</vt:lpstr>
      <vt:lpstr>Contents</vt:lpstr>
      <vt:lpstr>Abstract</vt:lpstr>
      <vt:lpstr>Existing System</vt:lpstr>
      <vt:lpstr>Disadvantages of the Existing Model</vt:lpstr>
      <vt:lpstr>Proposed System</vt:lpstr>
      <vt:lpstr>Advantages of the Proposed Model</vt:lpstr>
      <vt:lpstr>System Requirements</vt:lpstr>
      <vt:lpstr>System Architecture</vt:lpstr>
      <vt:lpstr>Flow Architecture</vt:lpstr>
      <vt:lpstr>Algorithms</vt:lpstr>
      <vt:lpstr>PowerPoint Presentation</vt:lpstr>
      <vt:lpstr>Modules</vt:lpstr>
      <vt:lpstr>PowerPoint Presentation</vt:lpstr>
      <vt:lpstr>PowerPoint Presentation</vt:lpstr>
      <vt:lpstr>UML DIAGRAMS</vt:lpstr>
      <vt:lpstr>Use Case Diagram</vt:lpstr>
      <vt:lpstr>Class Diagram</vt:lpstr>
      <vt:lpstr>Sequence Diagram</vt:lpstr>
      <vt:lpstr>Home Page</vt:lpstr>
      <vt:lpstr>PowerPoint Presentation</vt:lpstr>
      <vt:lpstr>PowerPoint Presentation</vt:lpstr>
      <vt:lpstr>Breast Cancer Prediction</vt:lpstr>
      <vt:lpstr>PowerPoint Presentation</vt:lpstr>
      <vt:lpstr>Heart Disease Prediction</vt:lpstr>
      <vt:lpstr>PowerPoint Presentation</vt:lpstr>
      <vt:lpstr>Kidney Disease Prediction</vt:lpstr>
      <vt:lpstr>PowerPoint Presentation</vt:lpstr>
      <vt:lpstr>Diabetes Prediction</vt:lpstr>
      <vt:lpstr>PowerPoint Presentation</vt:lpstr>
      <vt:lpstr>Result Page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Raam Sai Bharadwaj</dc:creator>
  <cp:lastModifiedBy>sindhuja nagulavancha</cp:lastModifiedBy>
  <cp:revision>57</cp:revision>
  <dcterms:created xsi:type="dcterms:W3CDTF">2023-08-28T13:12:33Z</dcterms:created>
  <dcterms:modified xsi:type="dcterms:W3CDTF">2023-10-28T14:51:49Z</dcterms:modified>
</cp:coreProperties>
</file>